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7" r:id="rId2"/>
  </p:sldMasterIdLst>
  <p:notesMasterIdLst>
    <p:notesMasterId r:id="rId11"/>
  </p:notesMasterIdLst>
  <p:sldIdLst>
    <p:sldId id="281" r:id="rId3"/>
    <p:sldId id="282" r:id="rId4"/>
    <p:sldId id="283" r:id="rId5"/>
    <p:sldId id="275" r:id="rId6"/>
    <p:sldId id="395" r:id="rId7"/>
    <p:sldId id="396" r:id="rId8"/>
    <p:sldId id="397" r:id="rId9"/>
    <p:sldId id="398" r:id="rId10"/>
  </p:sldIdLst>
  <p:sldSz cx="9144000" cy="6858000" type="screen4x3"/>
  <p:notesSz cx="6815138"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CE6F2"/>
    <a:srgbClr val="4F81B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ita Bhope" userId="e74a24f80c28ab72" providerId="LiveId" clId="{9591AEDC-A832-4058-BDD5-232A6BD53858}"/>
    <pc:docChg chg="undo custSel modSld">
      <pc:chgData name="Ishita Bhope" userId="e74a24f80c28ab72" providerId="LiveId" clId="{9591AEDC-A832-4058-BDD5-232A6BD53858}" dt="2021-06-04T03:26:46.872" v="163" actId="20577"/>
      <pc:docMkLst>
        <pc:docMk/>
      </pc:docMkLst>
      <pc:sldChg chg="modSp mod">
        <pc:chgData name="Ishita Bhope" userId="e74a24f80c28ab72" providerId="LiveId" clId="{9591AEDC-A832-4058-BDD5-232A6BD53858}" dt="2021-06-04T03:26:46.872" v="163" actId="20577"/>
        <pc:sldMkLst>
          <pc:docMk/>
          <pc:sldMk cId="125782758" sldId="275"/>
        </pc:sldMkLst>
        <pc:spChg chg="mod">
          <ac:chgData name="Ishita Bhope" userId="e74a24f80c28ab72" providerId="LiveId" clId="{9591AEDC-A832-4058-BDD5-232A6BD53858}" dt="2021-06-04T03:00:09.998" v="2" actId="20577"/>
          <ac:spMkLst>
            <pc:docMk/>
            <pc:sldMk cId="125782758" sldId="275"/>
            <ac:spMk id="2" creationId="{00000000-0000-0000-0000-000000000000}"/>
          </ac:spMkLst>
        </pc:spChg>
        <pc:graphicFrameChg chg="modGraphic">
          <ac:chgData name="Ishita Bhope" userId="e74a24f80c28ab72" providerId="LiveId" clId="{9591AEDC-A832-4058-BDD5-232A6BD53858}" dt="2021-06-04T03:26:46.872" v="163" actId="20577"/>
          <ac:graphicFrameMkLst>
            <pc:docMk/>
            <pc:sldMk cId="125782758" sldId="275"/>
            <ac:graphicFrameMk id="5" creationId="{00000000-0000-0000-0000-000000000000}"/>
          </ac:graphicFrameMkLst>
        </pc:graphicFrameChg>
      </pc:sldChg>
      <pc:sldChg chg="addSp delSp modSp mod">
        <pc:chgData name="Ishita Bhope" userId="e74a24f80c28ab72" providerId="LiveId" clId="{9591AEDC-A832-4058-BDD5-232A6BD53858}" dt="2021-06-04T03:15:49.064" v="86" actId="14734"/>
        <pc:sldMkLst>
          <pc:docMk/>
          <pc:sldMk cId="0" sldId="395"/>
        </pc:sldMkLst>
        <pc:graphicFrameChg chg="add del mod">
          <ac:chgData name="Ishita Bhope" userId="e74a24f80c28ab72" providerId="LiveId" clId="{9591AEDC-A832-4058-BDD5-232A6BD53858}" dt="2021-06-04T03:15:13.453" v="79"/>
          <ac:graphicFrameMkLst>
            <pc:docMk/>
            <pc:sldMk cId="0" sldId="395"/>
            <ac:graphicFrameMk id="4" creationId="{67765195-959E-448F-8512-C89558F1A1AD}"/>
          </ac:graphicFrameMkLst>
        </pc:graphicFrameChg>
        <pc:graphicFrameChg chg="add mod modGraphic">
          <ac:chgData name="Ishita Bhope" userId="e74a24f80c28ab72" providerId="LiveId" clId="{9591AEDC-A832-4058-BDD5-232A6BD53858}" dt="2021-06-04T03:15:49.064" v="86" actId="14734"/>
          <ac:graphicFrameMkLst>
            <pc:docMk/>
            <pc:sldMk cId="0" sldId="395"/>
            <ac:graphicFrameMk id="5" creationId="{CD4982B0-11D0-4213-91D2-3F1EC260048F}"/>
          </ac:graphicFrameMkLst>
        </pc:graphicFrameChg>
        <pc:graphicFrameChg chg="del">
          <ac:chgData name="Ishita Bhope" userId="e74a24f80c28ab72" providerId="LiveId" clId="{9591AEDC-A832-4058-BDD5-232A6BD53858}" dt="2021-06-04T03:14:32.138" v="72" actId="478"/>
          <ac:graphicFrameMkLst>
            <pc:docMk/>
            <pc:sldMk cId="0" sldId="395"/>
            <ac:graphicFrameMk id="6" creationId="{00000000-0000-0000-0000-000000000000}"/>
          </ac:graphicFrameMkLst>
        </pc:graphicFrameChg>
      </pc:sldChg>
      <pc:sldChg chg="addSp delSp modSp mod">
        <pc:chgData name="Ishita Bhope" userId="e74a24f80c28ab72" providerId="LiveId" clId="{9591AEDC-A832-4058-BDD5-232A6BD53858}" dt="2021-06-04T03:17:46.453" v="97" actId="404"/>
        <pc:sldMkLst>
          <pc:docMk/>
          <pc:sldMk cId="0" sldId="396"/>
        </pc:sldMkLst>
        <pc:graphicFrameChg chg="add del mod">
          <ac:chgData name="Ishita Bhope" userId="e74a24f80c28ab72" providerId="LiveId" clId="{9591AEDC-A832-4058-BDD5-232A6BD53858}" dt="2021-06-04T03:17:01.282" v="88"/>
          <ac:graphicFrameMkLst>
            <pc:docMk/>
            <pc:sldMk cId="0" sldId="396"/>
            <ac:graphicFrameMk id="4" creationId="{944AF662-95DD-4283-BD17-180E86A0A0F7}"/>
          </ac:graphicFrameMkLst>
        </pc:graphicFrameChg>
        <pc:graphicFrameChg chg="add mod modGraphic">
          <ac:chgData name="Ishita Bhope" userId="e74a24f80c28ab72" providerId="LiveId" clId="{9591AEDC-A832-4058-BDD5-232A6BD53858}" dt="2021-06-04T03:17:46.453" v="97" actId="404"/>
          <ac:graphicFrameMkLst>
            <pc:docMk/>
            <pc:sldMk cId="0" sldId="396"/>
            <ac:graphicFrameMk id="5" creationId="{231C8F9B-1CB1-4FB8-AF93-6D8DBAC02021}"/>
          </ac:graphicFrameMkLst>
        </pc:graphicFrameChg>
        <pc:graphicFrameChg chg="del">
          <ac:chgData name="Ishita Bhope" userId="e74a24f80c28ab72" providerId="LiveId" clId="{9591AEDC-A832-4058-BDD5-232A6BD53858}" dt="2021-06-04T03:14:36.553" v="73" actId="478"/>
          <ac:graphicFrameMkLst>
            <pc:docMk/>
            <pc:sldMk cId="0" sldId="396"/>
            <ac:graphicFrameMk id="6" creationId="{00000000-0000-0000-0000-000000000000}"/>
          </ac:graphicFrameMkLst>
        </pc:graphicFrameChg>
      </pc:sldChg>
      <pc:sldChg chg="addSp delSp modSp mod">
        <pc:chgData name="Ishita Bhope" userId="e74a24f80c28ab72" providerId="LiveId" clId="{9591AEDC-A832-4058-BDD5-232A6BD53858}" dt="2021-06-04T03:21:50.809" v="142" actId="20577"/>
        <pc:sldMkLst>
          <pc:docMk/>
          <pc:sldMk cId="0" sldId="397"/>
        </pc:sldMkLst>
        <pc:graphicFrameChg chg="add del mod">
          <ac:chgData name="Ishita Bhope" userId="e74a24f80c28ab72" providerId="LiveId" clId="{9591AEDC-A832-4058-BDD5-232A6BD53858}" dt="2021-06-04T03:18:31.278" v="101"/>
          <ac:graphicFrameMkLst>
            <pc:docMk/>
            <pc:sldMk cId="0" sldId="397"/>
            <ac:graphicFrameMk id="4" creationId="{E297F015-59AF-45BC-93BB-DE33330FEC5A}"/>
          </ac:graphicFrameMkLst>
        </pc:graphicFrameChg>
        <pc:graphicFrameChg chg="del">
          <ac:chgData name="Ishita Bhope" userId="e74a24f80c28ab72" providerId="LiveId" clId="{9591AEDC-A832-4058-BDD5-232A6BD53858}" dt="2021-06-04T03:14:46.953" v="74" actId="478"/>
          <ac:graphicFrameMkLst>
            <pc:docMk/>
            <pc:sldMk cId="0" sldId="397"/>
            <ac:graphicFrameMk id="5" creationId="{00000000-0000-0000-0000-000000000000}"/>
          </ac:graphicFrameMkLst>
        </pc:graphicFrameChg>
        <pc:graphicFrameChg chg="add mod modGraphic">
          <ac:chgData name="Ishita Bhope" userId="e74a24f80c28ab72" providerId="LiveId" clId="{9591AEDC-A832-4058-BDD5-232A6BD53858}" dt="2021-06-04T03:21:50.809" v="142" actId="20577"/>
          <ac:graphicFrameMkLst>
            <pc:docMk/>
            <pc:sldMk cId="0" sldId="397"/>
            <ac:graphicFrameMk id="6" creationId="{3DB301B8-338D-4389-BA90-028612C7E9C6}"/>
          </ac:graphicFrameMkLst>
        </pc:graphicFrameChg>
      </pc:sldChg>
      <pc:sldChg chg="addSp delSp modSp mod">
        <pc:chgData name="Ishita Bhope" userId="e74a24f80c28ab72" providerId="LiveId" clId="{9591AEDC-A832-4058-BDD5-232A6BD53858}" dt="2021-06-04T03:22:43.332" v="159" actId="20577"/>
        <pc:sldMkLst>
          <pc:docMk/>
          <pc:sldMk cId="0" sldId="398"/>
        </pc:sldMkLst>
        <pc:graphicFrameChg chg="add del mod">
          <ac:chgData name="Ishita Bhope" userId="e74a24f80c28ab72" providerId="LiveId" clId="{9591AEDC-A832-4058-BDD5-232A6BD53858}" dt="2021-06-04T03:20:21.013" v="112"/>
          <ac:graphicFrameMkLst>
            <pc:docMk/>
            <pc:sldMk cId="0" sldId="398"/>
            <ac:graphicFrameMk id="4" creationId="{7A6DB7AC-D1B4-4BD8-B9BE-CADF405A348C}"/>
          </ac:graphicFrameMkLst>
        </pc:graphicFrameChg>
        <pc:graphicFrameChg chg="add mod modGraphic">
          <ac:chgData name="Ishita Bhope" userId="e74a24f80c28ab72" providerId="LiveId" clId="{9591AEDC-A832-4058-BDD5-232A6BD53858}" dt="2021-06-04T03:22:43.332" v="159" actId="20577"/>
          <ac:graphicFrameMkLst>
            <pc:docMk/>
            <pc:sldMk cId="0" sldId="398"/>
            <ac:graphicFrameMk id="5" creationId="{A0B0EA16-E63C-43AA-AE5D-042DDBDE15E6}"/>
          </ac:graphicFrameMkLst>
        </pc:graphicFrameChg>
        <pc:graphicFrameChg chg="del">
          <ac:chgData name="Ishita Bhope" userId="e74a24f80c28ab72" providerId="LiveId" clId="{9591AEDC-A832-4058-BDD5-232A6BD53858}" dt="2021-06-04T03:14:52.779" v="75" actId="478"/>
          <ac:graphicFrameMkLst>
            <pc:docMk/>
            <pc:sldMk cId="0" sldId="398"/>
            <ac:graphicFrameMk id="6"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60800" y="0"/>
            <a:ext cx="2952750" cy="496888"/>
          </a:xfrm>
          <a:prstGeom prst="rect">
            <a:avLst/>
          </a:prstGeom>
        </p:spPr>
        <p:txBody>
          <a:bodyPr vert="horz" lIns="91440" tIns="45720" rIns="91440" bIns="45720" rtlCol="0"/>
          <a:lstStyle>
            <a:lvl1pPr algn="r">
              <a:defRPr sz="1200"/>
            </a:lvl1pPr>
          </a:lstStyle>
          <a:p>
            <a:fld id="{6344EB29-DCF3-4BB9-B162-E4919D1CF047}" type="datetimeFigureOut">
              <a:rPr lang="en-US" smtClean="0"/>
              <a:pPr/>
              <a:t>7/8/2021</a:t>
            </a:fld>
            <a:endParaRPr lang="en-US"/>
          </a:p>
        </p:txBody>
      </p:sp>
      <p:sp>
        <p:nvSpPr>
          <p:cNvPr id="4" name="Slide Image Placeholder 3"/>
          <p:cNvSpPr>
            <a:spLocks noGrp="1" noRot="1" noChangeAspect="1"/>
          </p:cNvSpPr>
          <p:nvPr>
            <p:ph type="sldImg" idx="2"/>
          </p:nvPr>
        </p:nvSpPr>
        <p:spPr>
          <a:xfrm>
            <a:off x="922338" y="746125"/>
            <a:ext cx="497205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1038" y="4722813"/>
            <a:ext cx="5453062" cy="44751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5625"/>
            <a:ext cx="295275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60800" y="9445625"/>
            <a:ext cx="2952750" cy="496888"/>
          </a:xfrm>
          <a:prstGeom prst="rect">
            <a:avLst/>
          </a:prstGeom>
        </p:spPr>
        <p:txBody>
          <a:bodyPr vert="horz" lIns="91440" tIns="45720" rIns="91440" bIns="45720" rtlCol="0" anchor="b"/>
          <a:lstStyle>
            <a:lvl1pPr algn="r">
              <a:defRPr sz="1200"/>
            </a:lvl1pPr>
          </a:lstStyle>
          <a:p>
            <a:fld id="{5A88DC36-9A2E-4A0B-A790-E10B8A79312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DC36-9A2E-4A0B-A790-E10B8A793125}"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82317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7" name="TextBox 6"/>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cxnSp>
        <p:nvCxnSpPr>
          <p:cNvPr id="8" name="Straight Connector 7"/>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75115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90792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16596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80964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94268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cxnSp>
        <p:nvCxnSpPr>
          <p:cNvPr id="5" name="Straight Connector 4"/>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241831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4869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7439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6653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52063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Slide Number Placeholder 4"/>
          <p:cNvSpPr txBox="1">
            <a:spLocks/>
          </p:cNvSpPr>
          <p:nvPr userDrawn="1"/>
        </p:nvSpPr>
        <p:spPr>
          <a:xfrm>
            <a:off x="8458200" y="6248400"/>
            <a:ext cx="457200" cy="457200"/>
          </a:xfrm>
          <a:prstGeom prst="rect">
            <a:avLst/>
          </a:prstGeom>
          <a:effectLst>
            <a:outerShdw sx="1000" sy="1000" algn="tl" rotWithShape="0">
              <a:prstClr val="black"/>
            </a:outerShdw>
          </a:effectLst>
        </p:spPr>
        <p:txBody>
          <a:bodyPr anchor="ctr"/>
          <a:lstStyle/>
          <a:p>
            <a:pPr algn="r">
              <a:defRPr/>
            </a:pPr>
            <a:fld id="{301F2F17-2C53-498F-894A-EE771A0F4C81}" type="slidenum">
              <a:rPr lang="en-US" sz="1400" b="1">
                <a:solidFill>
                  <a:prstClr val="black"/>
                </a:solidFill>
              </a:rPr>
              <a:pPr algn="r">
                <a:defRPr/>
              </a:pPr>
              <a:t>‹#›</a:t>
            </a:fld>
            <a:endParaRPr lang="en-US" sz="1400" b="1" dirty="0">
              <a:solidFill>
                <a:prstClr val="black"/>
              </a:solidFill>
            </a:endParaRPr>
          </a:p>
        </p:txBody>
      </p:sp>
      <p:sp>
        <p:nvSpPr>
          <p:cNvPr id="2" name="Title 1"/>
          <p:cNvSpPr>
            <a:spLocks noGrp="1"/>
          </p:cNvSpPr>
          <p:nvPr>
            <p:ph type="ctrTitle"/>
          </p:nvPr>
        </p:nvSpPr>
        <p:spPr>
          <a:xfrm>
            <a:off x="0" y="0"/>
            <a:ext cx="6705600" cy="838199"/>
          </a:xfrm>
        </p:spPr>
        <p:txBody>
          <a:bodyPr/>
          <a:lstStyle>
            <a:lvl1pPr>
              <a:defRPr lang="en-US" sz="3200" b="1" kern="1200" dirty="0" smtClean="0">
                <a:solidFill>
                  <a:schemeClr val="tx1"/>
                </a:solidFill>
                <a:latin typeface="+mn-lt"/>
                <a:ea typeface="+mn-ea"/>
                <a:cs typeface="+mn-cs"/>
              </a:defRPr>
            </a:lvl1pPr>
          </a:lstStyle>
          <a:p>
            <a:r>
              <a:rPr lang="en-US" dirty="0"/>
              <a:t>Click to edit Master title style</a:t>
            </a:r>
          </a:p>
        </p:txBody>
      </p:sp>
      <p:sp>
        <p:nvSpPr>
          <p:cNvPr id="23" name="Content Placeholder 22"/>
          <p:cNvSpPr>
            <a:spLocks noGrp="1"/>
          </p:cNvSpPr>
          <p:nvPr>
            <p:ph sz="quarter" idx="13"/>
          </p:nvPr>
        </p:nvSpPr>
        <p:spPr>
          <a:xfrm>
            <a:off x="762000" y="1371600"/>
            <a:ext cx="8077200" cy="4648200"/>
          </a:xfrm>
        </p:spPr>
        <p:txBody>
          <a:bodyPr/>
          <a:lstStyle>
            <a:lvl1pPr>
              <a:buFontTx/>
              <a:buNone/>
              <a:defRPr sz="1600"/>
            </a:lvl1pPr>
          </a:lstStyle>
          <a:p>
            <a:pPr lvl="0"/>
            <a:r>
              <a:rPr lang="en-US" dirty="0"/>
              <a:t>Click to edit Master text styles</a:t>
            </a:r>
          </a:p>
        </p:txBody>
      </p:sp>
      <p:sp>
        <p:nvSpPr>
          <p:cNvPr id="7" name="TextBox 6"/>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cxnSp>
        <p:nvCxnSpPr>
          <p:cNvPr id="8" name="Straight Connector 7"/>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693479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_Title Only">
    <p:spTree>
      <p:nvGrpSpPr>
        <p:cNvPr id="1" name=""/>
        <p:cNvGrpSpPr/>
        <p:nvPr/>
      </p:nvGrpSpPr>
      <p:grpSpPr>
        <a:xfrm>
          <a:off x="0" y="0"/>
          <a:ext cx="0" cy="0"/>
          <a:chOff x="0" y="0"/>
          <a:chExt cx="0" cy="0"/>
        </a:xfrm>
      </p:grpSpPr>
      <p:pic>
        <p:nvPicPr>
          <p:cNvPr id="2" name="Picture 2" descr="http://www.mahadiscom.in/images/img-logo-1.jpg"/>
          <p:cNvPicPr>
            <a:picLocks noChangeAspect="1" noChangeArrowheads="1"/>
          </p:cNvPicPr>
          <p:nvPr/>
        </p:nvPicPr>
        <p:blipFill>
          <a:blip r:embed="rId2" cstate="print"/>
          <a:srcRect/>
          <a:stretch>
            <a:fillRect/>
          </a:stretch>
        </p:blipFill>
        <p:spPr bwMode="auto">
          <a:xfrm>
            <a:off x="7391400" y="76200"/>
            <a:ext cx="1371600" cy="855663"/>
          </a:xfrm>
          <a:prstGeom prst="rect">
            <a:avLst/>
          </a:prstGeom>
          <a:noFill/>
          <a:ln w="9525">
            <a:noFill/>
            <a:miter lim="800000"/>
            <a:headEnd/>
            <a:tailEnd/>
          </a:ln>
        </p:spPr>
      </p:pic>
      <p:cxnSp>
        <p:nvCxnSpPr>
          <p:cNvPr id="3" name="Straight Connector 2"/>
          <p:cNvCxnSpPr/>
          <p:nvPr/>
        </p:nvCxnSpPr>
        <p:spPr>
          <a:xfrm>
            <a:off x="457200" y="914400"/>
            <a:ext cx="6858000" cy="0"/>
          </a:xfrm>
          <a:prstGeom prst="line">
            <a:avLst/>
          </a:prstGeom>
          <a:ln w="63500" cmpd="tri"/>
        </p:spPr>
        <p:style>
          <a:lnRef idx="1">
            <a:schemeClr val="accent1"/>
          </a:lnRef>
          <a:fillRef idx="0">
            <a:schemeClr val="accent1"/>
          </a:fillRef>
          <a:effectRef idx="0">
            <a:schemeClr val="accent1"/>
          </a:effectRef>
          <a:fontRef idx="minor">
            <a:schemeClr val="tx1"/>
          </a:fontRef>
        </p:style>
      </p:cxnSp>
      <p:sp>
        <p:nvSpPr>
          <p:cNvPr id="4" name="Slide Number Placeholder 5"/>
          <p:cNvSpPr txBox="1">
            <a:spLocks/>
          </p:cNvSpPr>
          <p:nvPr/>
        </p:nvSpPr>
        <p:spPr bwMode="auto">
          <a:xfrm>
            <a:off x="8610600" y="6400800"/>
            <a:ext cx="533400" cy="381000"/>
          </a:xfrm>
          <a:prstGeom prst="rect">
            <a:avLst/>
          </a:prstGeom>
        </p:spPr>
        <p:txBody>
          <a:bodyPr/>
          <a:lstStyle/>
          <a:p>
            <a:pPr fontAlgn="auto">
              <a:spcBef>
                <a:spcPts val="0"/>
              </a:spcBef>
              <a:spcAft>
                <a:spcPts val="0"/>
              </a:spcAft>
              <a:defRPr/>
            </a:pPr>
            <a:fld id="{58CCD020-4D35-4482-B3F9-EC1C2C03AC64}" type="slidenum">
              <a:rPr lang="en-US">
                <a:latin typeface="Calibri" pitchFamily="34" charset="0"/>
                <a:cs typeface="Calibri" pitchFamily="34" charset="0"/>
              </a:rPr>
              <a:pPr fontAlgn="auto">
                <a:spcBef>
                  <a:spcPts val="0"/>
                </a:spcBef>
                <a:spcAft>
                  <a:spcPts val="0"/>
                </a:spcAft>
                <a:defRPr/>
              </a:pPr>
              <a:t>‹#›</a:t>
            </a:fld>
            <a:endParaRPr lang="en-US" dirty="0">
              <a:latin typeface="Calibri" pitchFamily="34" charset="0"/>
              <a:cs typeface="Calibri" pitchFamily="34" charset="0"/>
            </a:endParaRPr>
          </a:p>
        </p:txBody>
      </p:sp>
      <p:cxnSp>
        <p:nvCxnSpPr>
          <p:cNvPr id="5" name="Straight Connector 4"/>
          <p:cNvCxnSpPr/>
          <p:nvPr/>
        </p:nvCxnSpPr>
        <p:spPr>
          <a:xfrm>
            <a:off x="533400" y="6324600"/>
            <a:ext cx="7772400" cy="0"/>
          </a:xfrm>
          <a:prstGeom prst="line">
            <a:avLst/>
          </a:prstGeom>
          <a:ln w="63500" cmpd="tri"/>
        </p:spPr>
        <p:style>
          <a:lnRef idx="1">
            <a:schemeClr val="accent1"/>
          </a:lnRef>
          <a:fillRef idx="0">
            <a:schemeClr val="accent1"/>
          </a:fillRef>
          <a:effectRef idx="0">
            <a:schemeClr val="accent1"/>
          </a:effectRef>
          <a:fontRef idx="minor">
            <a:schemeClr val="tx1"/>
          </a:fontRef>
        </p:style>
      </p:cxnSp>
      <p:sp>
        <p:nvSpPr>
          <p:cNvPr id="6" name="Footer Placeholder 7"/>
          <p:cNvSpPr>
            <a:spLocks noGrp="1"/>
          </p:cNvSpPr>
          <p:nvPr>
            <p:ph type="ftr" sz="quarter" idx="10"/>
          </p:nvPr>
        </p:nvSpPr>
        <p:spPr>
          <a:xfrm rot="5400000">
            <a:off x="6989763" y="3736975"/>
            <a:ext cx="3200400" cy="365125"/>
          </a:xfrm>
          <a:prstGeom prst="rect">
            <a:avLst/>
          </a:prstGeom>
        </p:spPr>
        <p:txBody>
          <a:bodyPr rtlCol="0"/>
          <a:lstStyle>
            <a:lvl1pPr fontAlgn="auto">
              <a:spcBef>
                <a:spcPts val="0"/>
              </a:spcBef>
              <a:spcAft>
                <a:spcPts val="0"/>
              </a:spcAft>
              <a:defRPr>
                <a:latin typeface="+mn-lt"/>
                <a:cs typeface="+mn-cs"/>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34369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38577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05040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9474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36323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80270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98788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9461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01923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24184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303798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75688" y="2642616"/>
            <a:ext cx="5358384" cy="859536"/>
          </a:xfrm>
          <a:solidFill>
            <a:schemeClr val="tx2">
              <a:lumMod val="40000"/>
              <a:lumOff val="60000"/>
            </a:schemeClr>
          </a:solidFill>
          <a:ln w="25400" cmpd="dbl">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algn="ctr" defTabSz="914400" rtl="0" eaLnBrk="1" fontAlgn="b" latinLnBrk="0" hangingPunct="1">
              <a:defRPr lang="en-US" sz="3200" b="1" kern="1200" dirty="0" smtClean="0">
                <a:solidFill>
                  <a:schemeClr val="tx1"/>
                </a:solidFill>
                <a:latin typeface="+mn-lt"/>
                <a:ea typeface="+mn-ea"/>
                <a:cs typeface="+mn-cs"/>
              </a:defRPr>
            </a:lvl1pPr>
          </a:lstStyle>
          <a:p>
            <a:pPr fontAlgn="b"/>
            <a:r>
              <a:rPr lang="en-IN" sz="3200" b="1" dirty="0">
                <a:solidFill>
                  <a:schemeClr val="tx1"/>
                </a:solidFill>
              </a:rPr>
              <a:t>Presentation Title</a:t>
            </a:r>
          </a:p>
        </p:txBody>
      </p:sp>
      <p:pic>
        <p:nvPicPr>
          <p:cNvPr id="7" name="Picture 2" descr="D:\Office Docs\Presentation templates\logo-small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31840" y="476673"/>
            <a:ext cx="2952328" cy="1296144"/>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Text Placeholder 15"/>
          <p:cNvSpPr>
            <a:spLocks noGrp="1"/>
          </p:cNvSpPr>
          <p:nvPr>
            <p:ph type="body" sz="quarter" idx="11" hasCustomPrompt="1"/>
          </p:nvPr>
        </p:nvSpPr>
        <p:spPr>
          <a:xfrm>
            <a:off x="3429000" y="6324600"/>
            <a:ext cx="2590800" cy="304800"/>
          </a:xfrm>
        </p:spPr>
        <p:txBody>
          <a:bodyPr/>
          <a:lstStyle>
            <a:lvl1pPr marL="0" marR="0" indent="-342900" algn="l" defTabSz="914400" rtl="0" eaLnBrk="1" fontAlgn="auto" latinLnBrk="0" hangingPunct="1">
              <a:lnSpc>
                <a:spcPct val="100000"/>
              </a:lnSpc>
              <a:spcBef>
                <a:spcPct val="20000"/>
              </a:spcBef>
              <a:spcAft>
                <a:spcPts val="0"/>
              </a:spcAft>
              <a:buClrTx/>
              <a:buSzTx/>
              <a:buFontTx/>
              <a:buNone/>
              <a:tabLst/>
              <a:defRPr lang="en-US" sz="1600" kern="1200" dirty="0" smtClean="0">
                <a:solidFill>
                  <a:schemeClr val="tx1"/>
                </a:solidFill>
                <a:latin typeface="+mn-lt"/>
                <a:ea typeface="+mn-ea"/>
                <a:cs typeface="+mn-cs"/>
              </a:defRPr>
            </a:lvl1p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US" dirty="0">
                <a:solidFill>
                  <a:schemeClr val="tx1"/>
                </a:solidFill>
              </a:rPr>
              <a:t>Presented By :    </a:t>
            </a:r>
          </a:p>
          <a:p>
            <a:pPr lvl="0"/>
            <a:endParaRPr lang="en-US" dirty="0"/>
          </a:p>
        </p:txBody>
      </p:sp>
      <p:sp>
        <p:nvSpPr>
          <p:cNvPr id="6" name="TextBox 5"/>
          <p:cNvSpPr txBox="1"/>
          <p:nvPr/>
        </p:nvSpPr>
        <p:spPr>
          <a:xfrm>
            <a:off x="6553200" y="5791200"/>
            <a:ext cx="1713290" cy="369332"/>
          </a:xfrm>
          <a:prstGeom prst="rect">
            <a:avLst/>
          </a:prstGeom>
          <a:noFill/>
        </p:spPr>
        <p:txBody>
          <a:bodyPr wrap="none" rtlCol="0">
            <a:spAutoFit/>
          </a:bodyPr>
          <a:lstStyle/>
          <a:p>
            <a:fld id="{EC8E8709-BDC4-4BA4-A53E-98457D54E5D6}" type="datetime3">
              <a:rPr lang="en-US" smtClean="0">
                <a:solidFill>
                  <a:prstClr val="black"/>
                </a:solidFill>
              </a:rPr>
              <a:pPr/>
              <a:t>8 July 2021</a:t>
            </a:fld>
            <a:endParaRPr lang="en-IN" dirty="0">
              <a:solidFill>
                <a:prstClr val="black"/>
              </a:solidFill>
            </a:endParaRPr>
          </a:p>
        </p:txBody>
      </p:sp>
    </p:spTree>
    <p:extLst>
      <p:ext uri="{BB962C8B-B14F-4D97-AF65-F5344CB8AC3E}">
        <p14:creationId xmlns="" xmlns:p14="http://schemas.microsoft.com/office/powerpoint/2010/main" val="339358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7" name="Rectangle 6"/>
          <p:cNvSpPr/>
          <p:nvPr/>
        </p:nvSpPr>
        <p:spPr>
          <a:xfrm>
            <a:off x="0" y="0"/>
            <a:ext cx="9144000" cy="836712"/>
          </a:xfrm>
          <a:prstGeom prst="rect">
            <a:avLst/>
          </a:prstGeom>
          <a:solidFill>
            <a:schemeClr val="tx2">
              <a:lumMod val="40000"/>
              <a:lumOff val="60000"/>
            </a:schemeClr>
          </a:solidFill>
          <a:ln w="25400" cmpd="dbl">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D:\Office Docs\Presentation templates\logo-small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687839" y="1"/>
            <a:ext cx="2448272" cy="836712"/>
          </a:xfrm>
          <a:prstGeom prst="rect">
            <a:avLst/>
          </a:prstGeom>
          <a:noFill/>
          <a:extLst>
            <a:ext uri="{909E8E84-426E-40DD-AFC4-6F175D3DCCD1}">
              <a14:hiddenFill xmlns="" xmlns:a14="http://schemas.microsoft.com/office/drawing/2010/main">
                <a:solidFill>
                  <a:srgbClr val="FFFFFF"/>
                </a:solidFill>
              </a14:hiddenFill>
            </a:ext>
          </a:extLst>
        </p:spPr>
      </p:pic>
      <p:sp>
        <p:nvSpPr>
          <p:cNvPr id="9" name="Rectangle 8"/>
          <p:cNvSpPr/>
          <p:nvPr/>
        </p:nvSpPr>
        <p:spPr>
          <a:xfrm>
            <a:off x="0" y="2571744"/>
            <a:ext cx="9144000" cy="754694"/>
          </a:xfrm>
          <a:prstGeom prst="rect">
            <a:avLst/>
          </a:prstGeom>
        </p:spPr>
        <p:txBody>
          <a:bodyPr wrap="square">
            <a:spAutoFit/>
          </a:bodyPr>
          <a:lstStyle/>
          <a:p>
            <a:pPr marL="285750" indent="-285750" algn="ctr">
              <a:lnSpc>
                <a:spcPct val="150000"/>
              </a:lnSpc>
            </a:pPr>
            <a:r>
              <a:rPr lang="en-US" sz="3200" b="1" dirty="0">
                <a:solidFill>
                  <a:srgbClr val="38282A"/>
                </a:solidFill>
              </a:rPr>
              <a:t>Thank You</a:t>
            </a:r>
          </a:p>
        </p:txBody>
      </p:sp>
      <p:sp>
        <p:nvSpPr>
          <p:cNvPr id="10" name="Slide Number Placeholder 4"/>
          <p:cNvSpPr txBox="1">
            <a:spLocks/>
          </p:cNvSpPr>
          <p:nvPr/>
        </p:nvSpPr>
        <p:spPr>
          <a:xfrm>
            <a:off x="8534400" y="6248400"/>
            <a:ext cx="457200" cy="457200"/>
          </a:xfrm>
          <a:prstGeom prst="rect">
            <a:avLst/>
          </a:prstGeom>
          <a:effectLst>
            <a:outerShdw sx="1000" sy="1000" algn="tl" rotWithShape="0">
              <a:prstClr val="black"/>
            </a:outerShdw>
          </a:effectLst>
        </p:spPr>
        <p:txBody>
          <a:bodyPr vert="horz" lIns="91440" tIns="45720" rIns="91440" bIns="45720" rtlCol="0" anchor="ctr"/>
          <a:lstStyle/>
          <a:p>
            <a:pPr algn="r">
              <a:defRPr/>
            </a:pPr>
            <a:fld id="{C4639A98-AD27-4FE7-AA50-35C6A17E1783}" type="slidenum">
              <a:rPr lang="en-US" sz="1400" b="1" smtClean="0">
                <a:solidFill>
                  <a:prstClr val="black"/>
                </a:solidFill>
              </a:rPr>
              <a:pPr algn="r">
                <a:defRPr/>
              </a:pPr>
              <a:t>‹#›</a:t>
            </a:fld>
            <a:endParaRPr lang="en-US" sz="1400" b="1" dirty="0">
              <a:solidFill>
                <a:prstClr val="black"/>
              </a:solidFill>
            </a:endParaRPr>
          </a:p>
        </p:txBody>
      </p:sp>
    </p:spTree>
    <p:extLst>
      <p:ext uri="{BB962C8B-B14F-4D97-AF65-F5344CB8AC3E}">
        <p14:creationId xmlns="" xmlns:p14="http://schemas.microsoft.com/office/powerpoint/2010/main" val="355928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grpSp>
        <p:nvGrpSpPr>
          <p:cNvPr id="7" name="Group 37"/>
          <p:cNvGrpSpPr>
            <a:grpSpLocks/>
          </p:cNvGrpSpPr>
          <p:nvPr userDrawn="1"/>
        </p:nvGrpSpPr>
        <p:grpSpPr bwMode="auto">
          <a:xfrm>
            <a:off x="7924800" y="152400"/>
            <a:ext cx="1143000" cy="458788"/>
            <a:chOff x="7924800" y="152400"/>
            <a:chExt cx="1143000" cy="458788"/>
          </a:xfrm>
        </p:grpSpPr>
        <p:grpSp>
          <p:nvGrpSpPr>
            <p:cNvPr id="8" name="Group 21"/>
            <p:cNvGrpSpPr/>
            <p:nvPr userDrawn="1"/>
          </p:nvGrpSpPr>
          <p:grpSpPr>
            <a:xfrm>
              <a:off x="7933957" y="152400"/>
              <a:ext cx="1133843" cy="453479"/>
              <a:chOff x="3810000" y="3048000"/>
              <a:chExt cx="1133843" cy="453479"/>
            </a:xfrm>
            <a:effectLst>
              <a:outerShdw blurRad="152400" dist="317500" dir="5400000" sx="90000" sy="-19000" rotWithShape="0">
                <a:prstClr val="black">
                  <a:alpha val="15000"/>
                </a:prstClr>
              </a:outerShdw>
            </a:effectLst>
          </p:grpSpPr>
          <p:sp>
            <p:nvSpPr>
              <p:cNvPr id="10" name="TextBox 9"/>
              <p:cNvSpPr txBox="1"/>
              <p:nvPr/>
            </p:nvSpPr>
            <p:spPr>
              <a:xfrm>
                <a:off x="3810000" y="3239869"/>
                <a:ext cx="593432" cy="261610"/>
              </a:xfrm>
              <a:prstGeom prst="rect">
                <a:avLst/>
              </a:prstGeom>
              <a:noFill/>
              <a:ln>
                <a:noFill/>
              </a:ln>
              <a:effectLst>
                <a:outerShdw blurRad="57785" dist="33020" dir="3180000" algn="ctr">
                  <a:srgbClr val="000000">
                    <a:alpha val="30000"/>
                  </a:srgbClr>
                </a:outerShdw>
              </a:effectLst>
              <a:scene3d>
                <a:camera prst="orthographicFront"/>
                <a:lightRig rig="threePt" dir="t"/>
              </a:scene3d>
              <a:sp3d>
                <a:bevelT prst="angle"/>
              </a:sp3d>
            </p:spPr>
            <p:txBody>
              <a:bodyPr wrap="none">
                <a:spAutoFit/>
              </a:bodyPr>
              <a:lstStyle/>
              <a:p>
                <a:pPr>
                  <a:defRPr/>
                </a:pPr>
                <a:r>
                  <a:rPr lang="en-US" sz="1100" b="1" dirty="0">
                    <a:solidFill>
                      <a:prstClr val="black"/>
                    </a:solidFill>
                    <a:latin typeface="Arial" pitchFamily="34" charset="0"/>
                    <a:cs typeface="Arial" pitchFamily="34" charset="0"/>
                  </a:rPr>
                  <a:t>M</a:t>
                </a:r>
                <a:r>
                  <a:rPr lang="el-GR" sz="1100" b="1" dirty="0">
                    <a:solidFill>
                      <a:prstClr val="black"/>
                    </a:solidFill>
                    <a:latin typeface="Arial" pitchFamily="34" charset="0"/>
                    <a:cs typeface="Arial" pitchFamily="34" charset="0"/>
                  </a:rPr>
                  <a:t>Λ</a:t>
                </a:r>
                <a:r>
                  <a:rPr lang="en-US" sz="1100" b="1" dirty="0">
                    <a:solidFill>
                      <a:prstClr val="black"/>
                    </a:solidFill>
                    <a:latin typeface="Arial" pitchFamily="34" charset="0"/>
                    <a:cs typeface="Arial" pitchFamily="34" charset="0"/>
                  </a:rPr>
                  <a:t>H</a:t>
                </a:r>
                <a:r>
                  <a:rPr lang="el-GR" sz="1100" b="1" dirty="0">
                    <a:solidFill>
                      <a:prstClr val="black"/>
                    </a:solidFill>
                    <a:latin typeface="Arial" pitchFamily="34" charset="0"/>
                    <a:cs typeface="Arial" pitchFamily="34" charset="0"/>
                  </a:rPr>
                  <a:t>Λ</a:t>
                </a:r>
                <a:endParaRPr lang="en-US" sz="1000" b="1" dirty="0">
                  <a:solidFill>
                    <a:prstClr val="black"/>
                  </a:solidFill>
                  <a:latin typeface="Arial" pitchFamily="34" charset="0"/>
                  <a:cs typeface="Arial" pitchFamily="34" charset="0"/>
                </a:endParaRPr>
              </a:p>
            </p:txBody>
          </p:sp>
          <p:sp>
            <p:nvSpPr>
              <p:cNvPr id="11" name="TextBox 10"/>
              <p:cNvSpPr txBox="1"/>
              <p:nvPr/>
            </p:nvSpPr>
            <p:spPr>
              <a:xfrm>
                <a:off x="4214156" y="3239869"/>
                <a:ext cx="729687" cy="261610"/>
              </a:xfrm>
              <a:prstGeom prst="rect">
                <a:avLst/>
              </a:prstGeom>
              <a:noFill/>
              <a:ln>
                <a:noFill/>
              </a:ln>
              <a:effectLst>
                <a:outerShdw blurRad="57785" dist="33020" dir="3180000" algn="ctr">
                  <a:srgbClr val="000000">
                    <a:alpha val="30000"/>
                  </a:srgbClr>
                </a:outerShdw>
              </a:effectLst>
              <a:scene3d>
                <a:camera prst="orthographicFront"/>
                <a:lightRig rig="threePt" dir="t"/>
              </a:scene3d>
              <a:sp3d>
                <a:bevelT prst="angle"/>
              </a:sp3d>
            </p:spPr>
            <p:txBody>
              <a:bodyPr wrap="none">
                <a:spAutoFit/>
              </a:bodyPr>
              <a:lstStyle/>
              <a:p>
                <a:pPr>
                  <a:defRPr/>
                </a:pPr>
                <a:r>
                  <a:rPr lang="en-US" sz="1100" b="1" dirty="0">
                    <a:solidFill>
                      <a:prstClr val="white">
                        <a:lumMod val="65000"/>
                      </a:prstClr>
                    </a:solidFill>
                    <a:latin typeface="Arial Narrow" pitchFamily="34" charset="0"/>
                  </a:rPr>
                  <a:t> VITARAN</a:t>
                </a:r>
                <a:endParaRPr lang="en-US" sz="1000" b="1" dirty="0">
                  <a:solidFill>
                    <a:prstClr val="white">
                      <a:lumMod val="65000"/>
                    </a:prstClr>
                  </a:solidFill>
                  <a:latin typeface="Arial Narrow" pitchFamily="34" charset="0"/>
                </a:endParaRPr>
              </a:p>
            </p:txBody>
          </p:sp>
          <p:sp>
            <p:nvSpPr>
              <p:cNvPr id="12" name="Freeform 11"/>
              <p:cNvSpPr/>
              <p:nvPr/>
            </p:nvSpPr>
            <p:spPr>
              <a:xfrm>
                <a:off x="4114800" y="3048000"/>
                <a:ext cx="225986" cy="228600"/>
              </a:xfrm>
              <a:custGeom>
                <a:avLst/>
                <a:gdLst>
                  <a:gd name="connsiteX0" fmla="*/ 2036618 w 2036618"/>
                  <a:gd name="connsiteY0" fmla="*/ 0 h 2050473"/>
                  <a:gd name="connsiteX1" fmla="*/ 346363 w 2036618"/>
                  <a:gd name="connsiteY1" fmla="*/ 1163782 h 2050473"/>
                  <a:gd name="connsiteX2" fmla="*/ 817418 w 2036618"/>
                  <a:gd name="connsiteY2" fmla="*/ 1219200 h 2050473"/>
                  <a:gd name="connsiteX3" fmla="*/ 0 w 2036618"/>
                  <a:gd name="connsiteY3" fmla="*/ 2050473 h 2050473"/>
                  <a:gd name="connsiteX4" fmla="*/ 789709 w 2036618"/>
                  <a:gd name="connsiteY4" fmla="*/ 2050473 h 2050473"/>
                  <a:gd name="connsiteX5" fmla="*/ 1593272 w 2036618"/>
                  <a:gd name="connsiteY5" fmla="*/ 1205345 h 2050473"/>
                  <a:gd name="connsiteX6" fmla="*/ 1149927 w 2036618"/>
                  <a:gd name="connsiteY6" fmla="*/ 1094509 h 2050473"/>
                  <a:gd name="connsiteX7" fmla="*/ 2036618 w 2036618"/>
                  <a:gd name="connsiteY7" fmla="*/ 0 h 205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6618" h="2050473">
                    <a:moveTo>
                      <a:pt x="2036618" y="0"/>
                    </a:moveTo>
                    <a:lnTo>
                      <a:pt x="346363" y="1163782"/>
                    </a:lnTo>
                    <a:lnTo>
                      <a:pt x="817418" y="1219200"/>
                    </a:lnTo>
                    <a:lnTo>
                      <a:pt x="0" y="2050473"/>
                    </a:lnTo>
                    <a:lnTo>
                      <a:pt x="789709" y="2050473"/>
                    </a:lnTo>
                    <a:lnTo>
                      <a:pt x="1593272" y="1205345"/>
                    </a:lnTo>
                    <a:lnTo>
                      <a:pt x="1149927" y="1094509"/>
                    </a:lnTo>
                    <a:lnTo>
                      <a:pt x="2036618" y="0"/>
                    </a:lnTo>
                    <a:close/>
                  </a:path>
                </a:pathLst>
              </a:custGeom>
              <a:solidFill>
                <a:srgbClr val="FF0000"/>
              </a:solidFill>
              <a:ln>
                <a:noFill/>
              </a:ln>
              <a:effectLst>
                <a:outerShdw blurRad="57785" dist="33020" dir="3180000" algn="ctr">
                  <a:srgbClr val="000000">
                    <a:alpha val="30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3" name="Freeform 12"/>
              <p:cNvSpPr/>
              <p:nvPr/>
            </p:nvSpPr>
            <p:spPr>
              <a:xfrm flipH="1">
                <a:off x="4422214" y="3048000"/>
                <a:ext cx="225986" cy="228600"/>
              </a:xfrm>
              <a:custGeom>
                <a:avLst/>
                <a:gdLst>
                  <a:gd name="connsiteX0" fmla="*/ 2036618 w 2036618"/>
                  <a:gd name="connsiteY0" fmla="*/ 0 h 2050473"/>
                  <a:gd name="connsiteX1" fmla="*/ 346363 w 2036618"/>
                  <a:gd name="connsiteY1" fmla="*/ 1163782 h 2050473"/>
                  <a:gd name="connsiteX2" fmla="*/ 817418 w 2036618"/>
                  <a:gd name="connsiteY2" fmla="*/ 1219200 h 2050473"/>
                  <a:gd name="connsiteX3" fmla="*/ 0 w 2036618"/>
                  <a:gd name="connsiteY3" fmla="*/ 2050473 h 2050473"/>
                  <a:gd name="connsiteX4" fmla="*/ 789709 w 2036618"/>
                  <a:gd name="connsiteY4" fmla="*/ 2050473 h 2050473"/>
                  <a:gd name="connsiteX5" fmla="*/ 1593272 w 2036618"/>
                  <a:gd name="connsiteY5" fmla="*/ 1205345 h 2050473"/>
                  <a:gd name="connsiteX6" fmla="*/ 1149927 w 2036618"/>
                  <a:gd name="connsiteY6" fmla="*/ 1094509 h 2050473"/>
                  <a:gd name="connsiteX7" fmla="*/ 2036618 w 2036618"/>
                  <a:gd name="connsiteY7" fmla="*/ 0 h 205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6618" h="2050473">
                    <a:moveTo>
                      <a:pt x="2036618" y="0"/>
                    </a:moveTo>
                    <a:lnTo>
                      <a:pt x="346363" y="1163782"/>
                    </a:lnTo>
                    <a:lnTo>
                      <a:pt x="817418" y="1219200"/>
                    </a:lnTo>
                    <a:lnTo>
                      <a:pt x="0" y="2050473"/>
                    </a:lnTo>
                    <a:lnTo>
                      <a:pt x="789709" y="2050473"/>
                    </a:lnTo>
                    <a:lnTo>
                      <a:pt x="1593272" y="1205345"/>
                    </a:lnTo>
                    <a:lnTo>
                      <a:pt x="1149927" y="1094509"/>
                    </a:lnTo>
                    <a:lnTo>
                      <a:pt x="2036618" y="0"/>
                    </a:lnTo>
                    <a:close/>
                  </a:path>
                </a:pathLst>
              </a:custGeom>
              <a:solidFill>
                <a:srgbClr val="FF0000"/>
              </a:solidFill>
              <a:ln>
                <a:noFill/>
              </a:ln>
              <a:effectLst>
                <a:outerShdw blurRad="57785" dist="33020" dir="3180000" algn="ctr">
                  <a:srgbClr val="000000">
                    <a:alpha val="30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pSp>
        <p:cxnSp>
          <p:nvCxnSpPr>
            <p:cNvPr id="9" name="Straight Connector 8"/>
            <p:cNvCxnSpPr/>
            <p:nvPr userDrawn="1"/>
          </p:nvCxnSpPr>
          <p:spPr>
            <a:xfrm>
              <a:off x="7924800" y="609600"/>
              <a:ext cx="1143000" cy="1588"/>
            </a:xfrm>
            <a:prstGeom prst="line">
              <a:avLst/>
            </a:prstGeom>
            <a:ln>
              <a:solidFill>
                <a:srgbClr val="C00000"/>
              </a:solidFill>
            </a:ln>
            <a:effectLst>
              <a:outerShdw blurRad="50800" dist="38100" dir="5400000" algn="t" rotWithShape="0">
                <a:prstClr val="black">
                  <a:alpha val="40000"/>
                </a:prstClr>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
        <p:nvSpPr>
          <p:cNvPr id="14" name="TextBox 13"/>
          <p:cNvSpPr txBox="1"/>
          <p:nvPr userDrawn="1"/>
        </p:nvSpPr>
        <p:spPr>
          <a:xfrm>
            <a:off x="0" y="0"/>
            <a:ext cx="7848600" cy="584775"/>
          </a:xfrm>
          <a:prstGeom prst="rect">
            <a:avLst/>
          </a:prstGeom>
          <a:solidFill>
            <a:schemeClr val="accent5">
              <a:lumMod val="40000"/>
              <a:lumOff val="60000"/>
            </a:schemeClr>
          </a:solidFill>
          <a:ln>
            <a:solidFill>
              <a:schemeClr val="tx2">
                <a:lumMod val="20000"/>
                <a:lumOff val="80000"/>
              </a:schemeClr>
            </a:solidFill>
          </a:ln>
        </p:spPr>
        <p:txBody>
          <a:bodyPr wrap="square" rtlCol="0">
            <a:spAutoFit/>
          </a:bodyPr>
          <a:lstStyle/>
          <a:p>
            <a:endParaRPr lang="en-US" sz="3200" dirty="0">
              <a:solidFill>
                <a:prstClr val="black"/>
              </a:solidFill>
            </a:endParaRPr>
          </a:p>
        </p:txBody>
      </p:sp>
      <p:cxnSp>
        <p:nvCxnSpPr>
          <p:cNvPr id="15" name="Straight Connector 14"/>
          <p:cNvCxnSpPr/>
          <p:nvPr userDrawn="1"/>
        </p:nvCxnSpPr>
        <p:spPr>
          <a:xfrm>
            <a:off x="152400" y="609600"/>
            <a:ext cx="76962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6385711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7B133-4195-46D9-AE42-C41A79974330}" type="datetimeFigureOut">
              <a:rPr lang="en-US" smtClean="0">
                <a:solidFill>
                  <a:prstClr val="black">
                    <a:tint val="75000"/>
                  </a:prstClr>
                </a:solidFill>
              </a:rPr>
              <a:pPr/>
              <a:t>7/8/2021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0D66C-0918-4236-92C7-53A6B00CFD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0721792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700" r:id="rId12"/>
    <p:sldLayoutId id="214748370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13" y="-36121"/>
            <a:ext cx="6705600" cy="838199"/>
          </a:xfrm>
        </p:spPr>
        <p:txBody>
          <a:bodyPr/>
          <a:lstStyle/>
          <a:p>
            <a:pPr algn="l"/>
            <a:r>
              <a:rPr lang="en-US" sz="2400" dirty="0"/>
              <a:t>Integrated Power Development Scheme ( IPDS )  </a:t>
            </a:r>
            <a:endParaRPr lang="en-GB" sz="2400" dirty="0"/>
          </a:p>
        </p:txBody>
      </p:sp>
      <p:sp>
        <p:nvSpPr>
          <p:cNvPr id="5" name="Rectangle 4"/>
          <p:cNvSpPr/>
          <p:nvPr/>
        </p:nvSpPr>
        <p:spPr>
          <a:xfrm>
            <a:off x="0" y="838200"/>
            <a:ext cx="8929718" cy="3859518"/>
          </a:xfrm>
          <a:prstGeom prst="rect">
            <a:avLst/>
          </a:prstGeom>
        </p:spPr>
        <p:txBody>
          <a:bodyPr wrap="square">
            <a:spAutoFit/>
          </a:bodyPr>
          <a:lstStyle/>
          <a:p>
            <a:pPr marL="176213" lvl="2">
              <a:lnSpc>
                <a:spcPct val="130000"/>
              </a:lnSpc>
              <a:tabLst>
                <a:tab pos="171450" algn="l"/>
              </a:tabLst>
              <a:defRPr/>
            </a:pPr>
            <a:r>
              <a:rPr lang="en-US" sz="1600" b="1" i="1" dirty="0">
                <a:latin typeface="Calibri" pitchFamily="34" charset="0"/>
                <a:ea typeface="Times New Roman" pitchFamily="18" charset="0"/>
                <a:cs typeface="Times New Roman" pitchFamily="18" charset="0"/>
              </a:rPr>
              <a:t>BRIEF OF PROJECT</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Govt. of India has launched Integrated Power Development Scheme (IPDS) for Urban area (Statutory Towns) only. As per Census 2011,  254 No. Of Towns having population more than 15000, are considered under IPDS.  </a:t>
            </a:r>
            <a:endParaRPr lang="en-US" sz="1600" dirty="0">
              <a:latin typeface="Arial" pitchFamily="34" charset="0"/>
              <a:cs typeface="Arial" pitchFamily="34" charset="0"/>
            </a:endParaRPr>
          </a:p>
          <a:p>
            <a:pPr marL="176213" lvl="2" eaLnBrk="0" hangingPunct="0">
              <a:buFontTx/>
              <a:buChar char="•"/>
              <a:tabLst>
                <a:tab pos="171450" algn="l"/>
              </a:tabLst>
              <a:defRPr/>
            </a:pPr>
            <a:r>
              <a:rPr lang="en-US" sz="1600" b="1" i="1" dirty="0">
                <a:latin typeface="Calibri" pitchFamily="34" charset="0"/>
                <a:ea typeface="Times New Roman" pitchFamily="18" charset="0"/>
                <a:cs typeface="Times New Roman" pitchFamily="18" charset="0"/>
              </a:rPr>
              <a:t>OBJECTIVES</a:t>
            </a:r>
            <a:endParaRPr lang="en-US" sz="1600" dirty="0">
              <a:latin typeface="Arial" pitchFamily="34" charset="0"/>
              <a:cs typeface="Arial" pitchFamily="34" charset="0"/>
            </a:endParaRPr>
          </a:p>
          <a:p>
            <a:pPr marL="176213" lvl="3" eaLnBrk="0" hangingPunct="0">
              <a:buFont typeface="Wingdings" pitchFamily="2" charset="2"/>
              <a:buChar char=""/>
              <a:tabLst>
                <a:tab pos="171450" algn="l"/>
              </a:tabLst>
              <a:defRPr/>
            </a:pPr>
            <a:r>
              <a:rPr lang="en-US" sz="1600" dirty="0">
                <a:latin typeface="Calibri" pitchFamily="34" charset="0"/>
                <a:ea typeface="Times New Roman" pitchFamily="18" charset="0"/>
                <a:cs typeface="Times New Roman" pitchFamily="18" charset="0"/>
              </a:rPr>
              <a:t>24 X 7 Hrs Power  supply for consumers </a:t>
            </a:r>
            <a:endParaRPr lang="en-US" sz="1600" dirty="0">
              <a:latin typeface="Arial" pitchFamily="34" charset="0"/>
              <a:cs typeface="Arial" pitchFamily="34" charset="0"/>
            </a:endParaRPr>
          </a:p>
          <a:p>
            <a:pPr marL="176213" lvl="3" eaLnBrk="0" hangingPunct="0">
              <a:buFont typeface="Wingdings" pitchFamily="2" charset="2"/>
              <a:buChar char=""/>
              <a:tabLst>
                <a:tab pos="171450" algn="l"/>
              </a:tabLst>
              <a:defRPr/>
            </a:pPr>
            <a:r>
              <a:rPr lang="en-US" sz="1600" dirty="0">
                <a:latin typeface="Calibri" pitchFamily="34" charset="0"/>
                <a:ea typeface="Times New Roman" pitchFamily="18" charset="0"/>
                <a:cs typeface="Times New Roman" pitchFamily="18" charset="0"/>
              </a:rPr>
              <a:t>Providing access to all Urban Households</a:t>
            </a:r>
            <a:endParaRPr lang="en-US" sz="1600" dirty="0">
              <a:latin typeface="Arial" pitchFamily="34" charset="0"/>
              <a:cs typeface="Arial" pitchFamily="34" charset="0"/>
            </a:endParaRPr>
          </a:p>
          <a:p>
            <a:pPr marL="176213" lvl="2" eaLnBrk="0" hangingPunct="0">
              <a:buFontTx/>
              <a:buChar char="•"/>
              <a:tabLst>
                <a:tab pos="171450" algn="l"/>
              </a:tabLst>
              <a:defRPr/>
            </a:pPr>
            <a:r>
              <a:rPr lang="en-US" sz="1600" b="1" i="1" dirty="0">
                <a:latin typeface="Calibri" pitchFamily="34" charset="0"/>
                <a:ea typeface="Times New Roman" pitchFamily="18" charset="0"/>
                <a:cs typeface="Times New Roman" pitchFamily="18" charset="0"/>
              </a:rPr>
              <a:t>FINANCIAL SCOPE</a:t>
            </a:r>
            <a:r>
              <a:rPr lang="en-US" sz="1600" b="1" dirty="0">
                <a:latin typeface="Calibri" pitchFamily="34" charset="0"/>
                <a:ea typeface="Times New Roman" pitchFamily="18" charset="0"/>
                <a:cs typeface="Times New Roman" pitchFamily="18" charset="0"/>
              </a:rPr>
              <a:t> </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                        Provision of funds :  60% Grant Central Government. </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                                                            10% Utility/ State Government </a:t>
            </a:r>
            <a:endParaRPr lang="en-US" sz="1600" dirty="0">
              <a:latin typeface="Arial" pitchFamily="34" charset="0"/>
              <a:cs typeface="Arial" pitchFamily="34" charset="0"/>
            </a:endParaRPr>
          </a:p>
          <a:p>
            <a:pPr marL="176213" eaLnBrk="0" hangingPunct="0">
              <a:tabLst>
                <a:tab pos="171450" algn="l"/>
              </a:tabLst>
              <a:defRPr/>
            </a:pPr>
            <a:r>
              <a:rPr lang="en-US" sz="1600" dirty="0">
                <a:latin typeface="Calibri" pitchFamily="34" charset="0"/>
                <a:ea typeface="Times New Roman" pitchFamily="18" charset="0"/>
                <a:cs typeface="Times New Roman" pitchFamily="18" charset="0"/>
              </a:rPr>
              <a:t>                                                            30% Loan from FIs/ Banks</a:t>
            </a:r>
            <a:endParaRPr lang="en-US" sz="1600" dirty="0">
              <a:latin typeface="Arial" pitchFamily="34" charset="0"/>
              <a:cs typeface="Arial" pitchFamily="34" charset="0"/>
            </a:endParaRPr>
          </a:p>
          <a:p>
            <a:pPr marL="176213" lvl="2" eaLnBrk="0" hangingPunct="0">
              <a:buFontTx/>
              <a:buChar char="•"/>
              <a:tabLst>
                <a:tab pos="171450" algn="l"/>
              </a:tabLst>
              <a:defRPr/>
            </a:pPr>
            <a:r>
              <a:rPr lang="en-US" sz="1600" b="1" dirty="0" err="1">
                <a:latin typeface="Calibri" pitchFamily="34" charset="0"/>
                <a:ea typeface="Times New Roman" pitchFamily="18" charset="0"/>
                <a:cs typeface="Times New Roman" pitchFamily="18" charset="0"/>
              </a:rPr>
              <a:t>MoP</a:t>
            </a:r>
            <a:r>
              <a:rPr lang="en-US" sz="1600" b="1" dirty="0">
                <a:latin typeface="Calibri" pitchFamily="34" charset="0"/>
                <a:ea typeface="Times New Roman" pitchFamily="18" charset="0"/>
                <a:cs typeface="Times New Roman" pitchFamily="18" charset="0"/>
              </a:rPr>
              <a:t> has approved Rs. 2300.43 </a:t>
            </a:r>
            <a:r>
              <a:rPr lang="en-US" sz="1600" b="1" dirty="0" err="1">
                <a:latin typeface="Calibri" pitchFamily="34" charset="0"/>
                <a:ea typeface="Times New Roman" pitchFamily="18" charset="0"/>
                <a:cs typeface="Times New Roman" pitchFamily="18" charset="0"/>
              </a:rPr>
              <a:t>Crs</a:t>
            </a:r>
            <a:r>
              <a:rPr lang="en-US" sz="1600" b="1" dirty="0">
                <a:latin typeface="Calibri" pitchFamily="34" charset="0"/>
                <a:ea typeface="Times New Roman" pitchFamily="18" charset="0"/>
                <a:cs typeface="Times New Roman" pitchFamily="18" charset="0"/>
              </a:rPr>
              <a:t> as final DPR amount for 45 Circles in 35 Districts in Maharashtra</a:t>
            </a:r>
          </a:p>
          <a:p>
            <a:pPr marL="176213" lvl="2" eaLnBrk="0" hangingPunct="0">
              <a:tabLst>
                <a:tab pos="171450" algn="l"/>
              </a:tabLst>
              <a:defRPr/>
            </a:pPr>
            <a:r>
              <a:rPr lang="en-US" sz="1600" b="1" dirty="0"/>
              <a:t>  </a:t>
            </a:r>
          </a:p>
          <a:p>
            <a:pPr marL="176213" lvl="2" eaLnBrk="0" hangingPunct="0">
              <a:tabLst>
                <a:tab pos="171450" algn="l"/>
              </a:tabLst>
              <a:defRPr/>
            </a:pPr>
            <a:r>
              <a:rPr lang="en-US" sz="1600" b="1" dirty="0"/>
              <a:t>IPDS Tender Status</a:t>
            </a:r>
            <a:endParaRPr lang="en-US" sz="1600" b="1" dirty="0">
              <a:latin typeface="Calibri" pitchFamily="34" charset="0"/>
              <a:ea typeface="Times New Roman" pitchFamily="18" charset="0"/>
              <a:cs typeface="Times New Roman" pitchFamily="18" charset="0"/>
            </a:endParaRPr>
          </a:p>
          <a:p>
            <a:pPr marL="176213" lvl="2" eaLnBrk="0" hangingPunct="0">
              <a:tabLst>
                <a:tab pos="171450" algn="l"/>
              </a:tabLst>
              <a:defRPr/>
            </a:pPr>
            <a:r>
              <a:rPr lang="en-US" sz="1600" b="1" dirty="0">
                <a:latin typeface="Calibri" pitchFamily="34" charset="0"/>
                <a:cs typeface="Times New Roman" pitchFamily="18" charset="0"/>
              </a:rPr>
              <a:t> </a:t>
            </a:r>
            <a:endParaRPr lang="en-US" sz="1600" dirty="0">
              <a:latin typeface="Arial" pitchFamily="34" charset="0"/>
              <a:cs typeface="Arial" pitchFamily="34" charset="0"/>
            </a:endParaRPr>
          </a:p>
        </p:txBody>
      </p:sp>
      <p:graphicFrame>
        <p:nvGraphicFramePr>
          <p:cNvPr id="7" name="Table 6"/>
          <p:cNvGraphicFramePr>
            <a:graphicFrameLocks noGrp="1"/>
          </p:cNvGraphicFramePr>
          <p:nvPr/>
        </p:nvGraphicFramePr>
        <p:xfrm>
          <a:off x="357158" y="4714884"/>
          <a:ext cx="8286809" cy="1389965"/>
        </p:xfrm>
        <a:graphic>
          <a:graphicData uri="http://schemas.openxmlformats.org/drawingml/2006/table">
            <a:tbl>
              <a:tblPr/>
              <a:tblGrid>
                <a:gridCol w="810332">
                  <a:extLst>
                    <a:ext uri="{9D8B030D-6E8A-4147-A177-3AD203B41FA5}">
                      <a16:colId xmlns="" xmlns:a16="http://schemas.microsoft.com/office/drawing/2014/main" val="20000"/>
                    </a:ext>
                  </a:extLst>
                </a:gridCol>
                <a:gridCol w="810332">
                  <a:extLst>
                    <a:ext uri="{9D8B030D-6E8A-4147-A177-3AD203B41FA5}">
                      <a16:colId xmlns="" xmlns:a16="http://schemas.microsoft.com/office/drawing/2014/main" val="20001"/>
                    </a:ext>
                  </a:extLst>
                </a:gridCol>
                <a:gridCol w="810332">
                  <a:extLst>
                    <a:ext uri="{9D8B030D-6E8A-4147-A177-3AD203B41FA5}">
                      <a16:colId xmlns="" xmlns:a16="http://schemas.microsoft.com/office/drawing/2014/main" val="20002"/>
                    </a:ext>
                  </a:extLst>
                </a:gridCol>
                <a:gridCol w="876016">
                  <a:extLst>
                    <a:ext uri="{9D8B030D-6E8A-4147-A177-3AD203B41FA5}">
                      <a16:colId xmlns="" xmlns:a16="http://schemas.microsoft.com/office/drawing/2014/main" val="20003"/>
                    </a:ext>
                  </a:extLst>
                </a:gridCol>
                <a:gridCol w="876016">
                  <a:extLst>
                    <a:ext uri="{9D8B030D-6E8A-4147-A177-3AD203B41FA5}">
                      <a16:colId xmlns="" xmlns:a16="http://schemas.microsoft.com/office/drawing/2014/main" val="20004"/>
                    </a:ext>
                  </a:extLst>
                </a:gridCol>
                <a:gridCol w="876016">
                  <a:extLst>
                    <a:ext uri="{9D8B030D-6E8A-4147-A177-3AD203B41FA5}">
                      <a16:colId xmlns="" xmlns:a16="http://schemas.microsoft.com/office/drawing/2014/main" val="20005"/>
                    </a:ext>
                  </a:extLst>
                </a:gridCol>
                <a:gridCol w="837463">
                  <a:extLst>
                    <a:ext uri="{9D8B030D-6E8A-4147-A177-3AD203B41FA5}">
                      <a16:colId xmlns="" xmlns:a16="http://schemas.microsoft.com/office/drawing/2014/main" val="20006"/>
                    </a:ext>
                  </a:extLst>
                </a:gridCol>
                <a:gridCol w="675789">
                  <a:extLst>
                    <a:ext uri="{9D8B030D-6E8A-4147-A177-3AD203B41FA5}">
                      <a16:colId xmlns="" xmlns:a16="http://schemas.microsoft.com/office/drawing/2014/main" val="20007"/>
                    </a:ext>
                  </a:extLst>
                </a:gridCol>
                <a:gridCol w="857256">
                  <a:extLst>
                    <a:ext uri="{9D8B030D-6E8A-4147-A177-3AD203B41FA5}">
                      <a16:colId xmlns="" xmlns:a16="http://schemas.microsoft.com/office/drawing/2014/main" val="20008"/>
                    </a:ext>
                  </a:extLst>
                </a:gridCol>
                <a:gridCol w="857257">
                  <a:extLst>
                    <a:ext uri="{9D8B030D-6E8A-4147-A177-3AD203B41FA5}">
                      <a16:colId xmlns="" xmlns:a16="http://schemas.microsoft.com/office/drawing/2014/main" val="20009"/>
                    </a:ext>
                  </a:extLst>
                </a:gridCol>
              </a:tblGrid>
              <a:tr h="151806">
                <a:tc rowSpan="3">
                  <a:txBody>
                    <a:bodyPr/>
                    <a:lstStyle/>
                    <a:p>
                      <a:pPr marL="0" marR="0">
                        <a:lnSpc>
                          <a:spcPct val="115000"/>
                        </a:lnSpc>
                        <a:spcBef>
                          <a:spcPts val="0"/>
                        </a:spcBef>
                        <a:spcAft>
                          <a:spcPts val="0"/>
                        </a:spcAft>
                      </a:pPr>
                      <a:r>
                        <a:rPr lang="en-US" sz="1200" b="1" dirty="0">
                          <a:latin typeface="Cambria"/>
                          <a:ea typeface="Times New Roman"/>
                          <a:cs typeface="Mangal"/>
                        </a:rPr>
                        <a:t>Tender Status</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200" b="1">
                          <a:latin typeface="Cambria"/>
                          <a:ea typeface="Times New Roman"/>
                          <a:cs typeface="Mangal"/>
                        </a:rPr>
                        <a:t>Part I</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200" b="1">
                          <a:latin typeface="Cambria"/>
                          <a:ea typeface="Times New Roman"/>
                          <a:cs typeface="Mangal"/>
                        </a:rPr>
                        <a:t>Part II</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200" b="1">
                          <a:latin typeface="Cambria"/>
                          <a:ea typeface="Times New Roman"/>
                          <a:cs typeface="Mangal"/>
                        </a:rPr>
                        <a:t>Total</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55417">
                <a:tc vMerge="1">
                  <a:txBody>
                    <a:bodyPr/>
                    <a:lstStyle/>
                    <a:p>
                      <a:endParaRPr lang="en-US"/>
                    </a:p>
                  </a:txBody>
                  <a:tcPr/>
                </a:tc>
                <a:tc rowSpan="2">
                  <a:txBody>
                    <a:bodyPr/>
                    <a:lstStyle/>
                    <a:p>
                      <a:pPr marL="0" marR="0" algn="ctr">
                        <a:lnSpc>
                          <a:spcPct val="115000"/>
                        </a:lnSpc>
                        <a:spcBef>
                          <a:spcPts val="0"/>
                        </a:spcBef>
                        <a:spcAft>
                          <a:spcPts val="0"/>
                        </a:spcAft>
                      </a:pPr>
                      <a:r>
                        <a:rPr lang="en-US" sz="1200" b="1" dirty="0">
                          <a:latin typeface="Cambria"/>
                          <a:ea typeface="Times New Roman"/>
                          <a:cs typeface="Mangal"/>
                        </a:rPr>
                        <a:t>Count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Cambria"/>
                          <a:ea typeface="Times New Roman"/>
                          <a:cs typeface="Mangal"/>
                        </a:rPr>
                        <a:t>Tender Amount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Cambria"/>
                          <a:ea typeface="Times New Roman"/>
                          <a:cs typeface="Mangal"/>
                        </a:rPr>
                        <a:t>LOA Amount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latin typeface="Cambria"/>
                          <a:ea typeface="Times New Roman"/>
                          <a:cs typeface="Mangal"/>
                        </a:rPr>
                        <a:t>Count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Tender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LOA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latin typeface="Cambria"/>
                          <a:ea typeface="Times New Roman"/>
                          <a:cs typeface="Mangal"/>
                        </a:rPr>
                        <a:t>Count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Tender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LOA Amount</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03612">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Cambria"/>
                          <a:ea typeface="Times New Roman"/>
                          <a:cs typeface="Mangal"/>
                        </a:rPr>
                        <a:t>  (In </a:t>
                      </a:r>
                      <a:r>
                        <a:rPr lang="en-US" sz="1200" b="1" dirty="0" err="1">
                          <a:latin typeface="Cambria"/>
                          <a:ea typeface="Times New Roman"/>
                          <a:cs typeface="Mangal"/>
                        </a:rPr>
                        <a:t>Crs</a:t>
                      </a:r>
                      <a:r>
                        <a:rPr lang="en-US" sz="1200" b="1" dirty="0">
                          <a:latin typeface="Cambria"/>
                          <a:ea typeface="Times New Roman"/>
                          <a:cs typeface="Mangal"/>
                        </a:rPr>
                        <a:t>)</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Cambria"/>
                          <a:ea typeface="Times New Roman"/>
                          <a:cs typeface="Mangal"/>
                        </a:rPr>
                        <a:t>  (In Crs)</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03612">
                <a:tc>
                  <a:txBody>
                    <a:bodyPr/>
                    <a:lstStyle/>
                    <a:p>
                      <a:pPr marL="0" marR="0">
                        <a:lnSpc>
                          <a:spcPct val="115000"/>
                        </a:lnSpc>
                        <a:spcBef>
                          <a:spcPts val="0"/>
                        </a:spcBef>
                        <a:spcAft>
                          <a:spcPts val="0"/>
                        </a:spcAft>
                      </a:pPr>
                      <a:r>
                        <a:rPr lang="en-US" sz="1200">
                          <a:latin typeface="Cambria"/>
                          <a:ea typeface="Times New Roman"/>
                          <a:cs typeface="Mangal"/>
                        </a:rPr>
                        <a:t>LOAs Issued</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latin typeface="Cambria"/>
                          <a:ea typeface="Times New Roman"/>
                          <a:cs typeface="Mangal"/>
                        </a:rPr>
                        <a:t>43</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latin typeface="Cambria"/>
                          <a:ea typeface="Times New Roman"/>
                          <a:cs typeface="Mangal"/>
                        </a:rPr>
                        <a:t>872</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latin typeface="Cambria"/>
                          <a:ea typeface="Times New Roman"/>
                          <a:cs typeface="Mangal"/>
                        </a:rPr>
                        <a:t>864</a:t>
                      </a:r>
                      <a:endParaRPr lang="en-US" sz="160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47</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1392</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1438</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90</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2264</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latin typeface="Cambria"/>
                          <a:ea typeface="Times New Roman"/>
                          <a:cs typeface="Mangal"/>
                        </a:rPr>
                        <a:t>2302</a:t>
                      </a:r>
                      <a:endParaRPr lang="en-US" sz="1600" dirty="0">
                        <a:latin typeface="Calibri"/>
                        <a:ea typeface="Times New Roman"/>
                        <a:cs typeface="Mangal"/>
                      </a:endParaRPr>
                    </a:p>
                  </a:txBody>
                  <a:tcPr marL="65705" marR="657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Tree>
    <p:extLst>
      <p:ext uri="{BB962C8B-B14F-4D97-AF65-F5344CB8AC3E}">
        <p14:creationId xmlns="" xmlns:p14="http://schemas.microsoft.com/office/powerpoint/2010/main" val="877481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12" y="-36121"/>
            <a:ext cx="7840336" cy="536163"/>
          </a:xfrm>
        </p:spPr>
        <p:txBody>
          <a:bodyPr>
            <a:normAutofit/>
          </a:bodyPr>
          <a:lstStyle/>
          <a:p>
            <a:r>
              <a:rPr lang="en-US" sz="2400" dirty="0"/>
              <a:t>Sanctioned Scope of Work under IPDS ( 2300.43 </a:t>
            </a:r>
            <a:r>
              <a:rPr lang="en-US" sz="2400" dirty="0" err="1"/>
              <a:t>Crs</a:t>
            </a:r>
            <a:r>
              <a:rPr lang="en-US" sz="2400" dirty="0"/>
              <a:t> ) </a:t>
            </a:r>
            <a:endParaRPr lang="en-GB" sz="2400" dirty="0"/>
          </a:p>
        </p:txBody>
      </p:sp>
      <p:graphicFrame>
        <p:nvGraphicFramePr>
          <p:cNvPr id="5" name="Table 4"/>
          <p:cNvGraphicFramePr>
            <a:graphicFrameLocks noGrp="1"/>
          </p:cNvGraphicFramePr>
          <p:nvPr/>
        </p:nvGraphicFramePr>
        <p:xfrm>
          <a:off x="214282" y="714356"/>
          <a:ext cx="8715436" cy="5929359"/>
        </p:xfrm>
        <a:graphic>
          <a:graphicData uri="http://schemas.openxmlformats.org/drawingml/2006/table">
            <a:tbl>
              <a:tblPr/>
              <a:tblGrid>
                <a:gridCol w="997451">
                  <a:extLst>
                    <a:ext uri="{9D8B030D-6E8A-4147-A177-3AD203B41FA5}">
                      <a16:colId xmlns="" xmlns:a16="http://schemas.microsoft.com/office/drawing/2014/main" val="20000"/>
                    </a:ext>
                  </a:extLst>
                </a:gridCol>
                <a:gridCol w="1226374">
                  <a:extLst>
                    <a:ext uri="{9D8B030D-6E8A-4147-A177-3AD203B41FA5}">
                      <a16:colId xmlns="" xmlns:a16="http://schemas.microsoft.com/office/drawing/2014/main" val="20001"/>
                    </a:ext>
                  </a:extLst>
                </a:gridCol>
                <a:gridCol w="784880">
                  <a:extLst>
                    <a:ext uri="{9D8B030D-6E8A-4147-A177-3AD203B41FA5}">
                      <a16:colId xmlns="" xmlns:a16="http://schemas.microsoft.com/office/drawing/2014/main" val="20002"/>
                    </a:ext>
                  </a:extLst>
                </a:gridCol>
                <a:gridCol w="920385">
                  <a:extLst>
                    <a:ext uri="{9D8B030D-6E8A-4147-A177-3AD203B41FA5}">
                      <a16:colId xmlns="" xmlns:a16="http://schemas.microsoft.com/office/drawing/2014/main" val="20003"/>
                    </a:ext>
                  </a:extLst>
                </a:gridCol>
                <a:gridCol w="1000132">
                  <a:extLst>
                    <a:ext uri="{9D8B030D-6E8A-4147-A177-3AD203B41FA5}">
                      <a16:colId xmlns="" xmlns:a16="http://schemas.microsoft.com/office/drawing/2014/main" val="20004"/>
                    </a:ext>
                  </a:extLst>
                </a:gridCol>
                <a:gridCol w="761155">
                  <a:extLst>
                    <a:ext uri="{9D8B030D-6E8A-4147-A177-3AD203B41FA5}">
                      <a16:colId xmlns="" xmlns:a16="http://schemas.microsoft.com/office/drawing/2014/main" val="20005"/>
                    </a:ext>
                  </a:extLst>
                </a:gridCol>
                <a:gridCol w="670419">
                  <a:extLst>
                    <a:ext uri="{9D8B030D-6E8A-4147-A177-3AD203B41FA5}">
                      <a16:colId xmlns="" xmlns:a16="http://schemas.microsoft.com/office/drawing/2014/main" val="20006"/>
                    </a:ext>
                  </a:extLst>
                </a:gridCol>
                <a:gridCol w="784880">
                  <a:extLst>
                    <a:ext uri="{9D8B030D-6E8A-4147-A177-3AD203B41FA5}">
                      <a16:colId xmlns="" xmlns:a16="http://schemas.microsoft.com/office/drawing/2014/main" val="20007"/>
                    </a:ext>
                  </a:extLst>
                </a:gridCol>
                <a:gridCol w="784880">
                  <a:extLst>
                    <a:ext uri="{9D8B030D-6E8A-4147-A177-3AD203B41FA5}">
                      <a16:colId xmlns="" xmlns:a16="http://schemas.microsoft.com/office/drawing/2014/main" val="20008"/>
                    </a:ext>
                  </a:extLst>
                </a:gridCol>
                <a:gridCol w="784880">
                  <a:extLst>
                    <a:ext uri="{9D8B030D-6E8A-4147-A177-3AD203B41FA5}">
                      <a16:colId xmlns="" xmlns:a16="http://schemas.microsoft.com/office/drawing/2014/main" val="20009"/>
                    </a:ext>
                  </a:extLst>
                </a:gridCol>
              </a:tblGrid>
              <a:tr h="669995">
                <a:tc rowSpan="2">
                  <a:txBody>
                    <a:bodyPr/>
                    <a:lstStyle/>
                    <a:p>
                      <a:pPr algn="ctr" rtl="0" fontAlgn="ctr"/>
                      <a:r>
                        <a:rPr lang="en-US" sz="1200" b="1" i="0" u="none" strike="noStrike" dirty="0">
                          <a:solidFill>
                            <a:srgbClr val="000000"/>
                          </a:solidFill>
                          <a:latin typeface="Calibri"/>
                        </a:rPr>
                        <a:t>Sr. No.</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n-US" sz="1200" b="1" i="0" u="none" strike="noStrike" dirty="0">
                          <a:solidFill>
                            <a:srgbClr val="000000"/>
                          </a:solidFill>
                          <a:latin typeface="Calibri"/>
                        </a:rPr>
                        <a:t>Circle</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DPR Cost</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New Substation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Augmentation of Power T/F</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Additional power T/F</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HT Line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LT Line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New DTC Total</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DTC Aug Total</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28668">
                <a:tc vMerge="1">
                  <a:txBody>
                    <a:bodyPr/>
                    <a:lstStyle/>
                    <a:p>
                      <a:endParaRPr lang="en-US"/>
                    </a:p>
                  </a:txBody>
                  <a:tcPr/>
                </a:tc>
                <a:tc vMerge="1">
                  <a:txBody>
                    <a:bodyPr/>
                    <a:lstStyle/>
                    <a:p>
                      <a:endParaRPr lang="en-US"/>
                    </a:p>
                  </a:txBody>
                  <a:tcPr/>
                </a:tc>
                <a:tc>
                  <a:txBody>
                    <a:bodyPr/>
                    <a:lstStyle/>
                    <a:p>
                      <a:pPr algn="ctr" rtl="0" fontAlgn="ctr"/>
                      <a:r>
                        <a:rPr lang="en-US" sz="1200" b="1" i="0" u="none" strike="noStrike">
                          <a:solidFill>
                            <a:srgbClr val="000000"/>
                          </a:solidFill>
                          <a:latin typeface="Calibri"/>
                        </a:rPr>
                        <a:t>Crs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Km </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Km</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No</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28668">
                <a:tc>
                  <a:txBody>
                    <a:bodyPr/>
                    <a:lstStyle/>
                    <a:p>
                      <a:pPr algn="ctr" rtl="0" fontAlgn="b"/>
                      <a:r>
                        <a:rPr lang="en-US" sz="1200" b="0" i="0" u="none" strike="noStrike">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Akola</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17.96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57.48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28.30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52.00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28668">
                <a:tc>
                  <a:txBody>
                    <a:bodyPr/>
                    <a:lstStyle/>
                    <a:p>
                      <a:pPr algn="ctr" rtl="0" fontAlgn="b"/>
                      <a:r>
                        <a:rPr lang="en-US" sz="1200" b="0" i="0" u="none" strike="noStrike">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Buldhana</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17.35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47.50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26.60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28668">
                <a:tc>
                  <a:txBody>
                    <a:bodyPr/>
                    <a:lstStyle/>
                    <a:p>
                      <a:pPr algn="ctr" rtl="0" fontAlgn="b"/>
                      <a:r>
                        <a:rPr lang="en-US" sz="1200" b="0" i="0" u="none" strike="noStrike">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Washim</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12.92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31.66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50.76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68.00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28668">
                <a:tc>
                  <a:txBody>
                    <a:bodyPr/>
                    <a:lstStyle/>
                    <a:p>
                      <a:pPr algn="ctr" rtl="0" fontAlgn="b"/>
                      <a:r>
                        <a:rPr lang="en-US" sz="1200" b="0" i="0" u="none" strike="noStrike">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Amravati</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124.38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425.72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204.00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28668">
                <a:tc>
                  <a:txBody>
                    <a:bodyPr/>
                    <a:lstStyle/>
                    <a:p>
                      <a:pPr algn="ctr" rtl="0" fontAlgn="b"/>
                      <a:r>
                        <a:rPr lang="en-US" sz="1200" b="0" i="0" u="none" strike="noStrike">
                          <a:solidFill>
                            <a:srgbClr val="000000"/>
                          </a:solidFill>
                          <a:latin typeface="Calibri"/>
                        </a:rPr>
                        <a:t>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Yavatmal</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13.11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33.16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26.09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44.00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28668">
                <a:tc>
                  <a:txBody>
                    <a:bodyPr/>
                    <a:lstStyle/>
                    <a:p>
                      <a:pPr algn="ctr" rtl="0" fontAlgn="b"/>
                      <a:r>
                        <a:rPr lang="en-US" sz="1200" b="0" i="0" u="none" strike="noStrike">
                          <a:solidFill>
                            <a:srgbClr val="000000"/>
                          </a:solidFill>
                          <a:latin typeface="Calibri"/>
                        </a:rPr>
                        <a:t>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Bhandara</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16.79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62.35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28668">
                <a:tc>
                  <a:txBody>
                    <a:bodyPr/>
                    <a:lstStyle/>
                    <a:p>
                      <a:pPr algn="ctr" rtl="0" fontAlgn="b"/>
                      <a:r>
                        <a:rPr lang="en-US" sz="1200" b="0" i="0" u="none" strike="noStrike">
                          <a:solidFill>
                            <a:srgbClr val="000000"/>
                          </a:solidFill>
                          <a:latin typeface="Calibri"/>
                        </a:rPr>
                        <a:t>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Gondia</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28.21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84.00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53.85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75.00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75.00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28668">
                <a:tc>
                  <a:txBody>
                    <a:bodyPr/>
                    <a:lstStyle/>
                    <a:p>
                      <a:pPr algn="ctr" rtl="0" fontAlgn="b"/>
                      <a:r>
                        <a:rPr lang="en-US" sz="1200" b="0" i="0" u="none" strike="noStrike">
                          <a:solidFill>
                            <a:srgbClr val="000000"/>
                          </a:solidFill>
                          <a:latin typeface="Calibri"/>
                        </a:rPr>
                        <a:t>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Chandrapur</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68.74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208.00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228668">
                <a:tc>
                  <a:txBody>
                    <a:bodyPr/>
                    <a:lstStyle/>
                    <a:p>
                      <a:pPr algn="ctr" rtl="0" fontAlgn="b"/>
                      <a:r>
                        <a:rPr lang="en-US" sz="1200" b="0" i="0" u="none" strike="noStrike">
                          <a:solidFill>
                            <a:srgbClr val="000000"/>
                          </a:solidFill>
                          <a:latin typeface="Calibri"/>
                        </a:rPr>
                        <a:t>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Gadchiroli</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27.80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109.50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59.55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61.00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228668">
                <a:tc>
                  <a:txBody>
                    <a:bodyPr/>
                    <a:lstStyle/>
                    <a:p>
                      <a:pPr algn="ctr" rtl="0" fontAlgn="b"/>
                      <a:r>
                        <a:rPr lang="en-US" sz="1200" b="0" i="0" u="none" strike="noStrike">
                          <a:solidFill>
                            <a:srgbClr val="000000"/>
                          </a:solidFill>
                          <a:latin typeface="Calibri"/>
                        </a:rPr>
                        <a:t>10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Wardha</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34.87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104.30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20.50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228668">
                <a:tc>
                  <a:txBody>
                    <a:bodyPr/>
                    <a:lstStyle/>
                    <a:p>
                      <a:pPr algn="ctr" rtl="0" fontAlgn="b"/>
                      <a:r>
                        <a:rPr lang="en-US" sz="1200" b="0" i="0" u="none" strike="noStrike">
                          <a:solidFill>
                            <a:srgbClr val="000000"/>
                          </a:solidFill>
                          <a:latin typeface="Calibri"/>
                        </a:rPr>
                        <a:t>11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Nagpur U</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198.15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529.80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256.80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228668">
                <a:tc>
                  <a:txBody>
                    <a:bodyPr/>
                    <a:lstStyle/>
                    <a:p>
                      <a:pPr algn="ctr" rtl="0" fontAlgn="b"/>
                      <a:r>
                        <a:rPr lang="en-US" sz="1200" b="0" i="0" u="none" strike="noStrike">
                          <a:solidFill>
                            <a:srgbClr val="000000"/>
                          </a:solidFill>
                          <a:latin typeface="Calibri"/>
                        </a:rPr>
                        <a:t>12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Nagpur R</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119.38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410.25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961.60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136.00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228668">
                <a:tc>
                  <a:txBody>
                    <a:bodyPr/>
                    <a:lstStyle/>
                    <a:p>
                      <a:pPr algn="ctr" rtl="0" fontAlgn="b"/>
                      <a:r>
                        <a:rPr lang="en-US" sz="1200" b="0" i="0" u="none" strike="noStrike">
                          <a:solidFill>
                            <a:srgbClr val="000000"/>
                          </a:solidFill>
                          <a:latin typeface="Calibri"/>
                        </a:rPr>
                        <a:t>13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Latur</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56.40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126.46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186.51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213.00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228668">
                <a:tc>
                  <a:txBody>
                    <a:bodyPr/>
                    <a:lstStyle/>
                    <a:p>
                      <a:pPr algn="ctr" rtl="0" fontAlgn="b"/>
                      <a:r>
                        <a:rPr lang="en-US" sz="1200" b="0" i="0" u="none" strike="noStrike">
                          <a:solidFill>
                            <a:srgbClr val="000000"/>
                          </a:solidFill>
                          <a:latin typeface="Calibri"/>
                        </a:rPr>
                        <a:t>14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Beed</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48.16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101.21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167.19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180.00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228668">
                <a:tc>
                  <a:txBody>
                    <a:bodyPr/>
                    <a:lstStyle/>
                    <a:p>
                      <a:pPr algn="ctr" rtl="0" fontAlgn="b"/>
                      <a:r>
                        <a:rPr lang="en-US" sz="1200" b="0" i="0" u="none" strike="noStrike">
                          <a:solidFill>
                            <a:srgbClr val="000000"/>
                          </a:solidFill>
                          <a:latin typeface="Calibri"/>
                        </a:rPr>
                        <a:t>15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Osmanabad</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65.82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333.70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250.05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r h="228668">
                <a:tc>
                  <a:txBody>
                    <a:bodyPr/>
                    <a:lstStyle/>
                    <a:p>
                      <a:pPr algn="ctr" rtl="0" fontAlgn="b"/>
                      <a:r>
                        <a:rPr lang="en-US" sz="1200" b="0" i="0" u="none" strike="noStrike">
                          <a:solidFill>
                            <a:srgbClr val="000000"/>
                          </a:solidFill>
                          <a:latin typeface="Calibri"/>
                        </a:rPr>
                        <a:t>16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Nanded</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91.35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332.92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208.60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7"/>
                  </a:ext>
                </a:extLst>
              </a:tr>
              <a:tr h="228668">
                <a:tc>
                  <a:txBody>
                    <a:bodyPr/>
                    <a:lstStyle/>
                    <a:p>
                      <a:pPr algn="ctr" rtl="0" fontAlgn="b"/>
                      <a:r>
                        <a:rPr lang="en-US" sz="1200" b="0" i="0" u="none" strike="noStrike">
                          <a:solidFill>
                            <a:srgbClr val="000000"/>
                          </a:solidFill>
                          <a:latin typeface="Calibri"/>
                        </a:rPr>
                        <a:t>17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Hingoli</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29.98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180.93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185.62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53.00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8"/>
                  </a:ext>
                </a:extLst>
              </a:tr>
              <a:tr h="228668">
                <a:tc>
                  <a:txBody>
                    <a:bodyPr/>
                    <a:lstStyle/>
                    <a:p>
                      <a:pPr algn="ctr" rtl="0" fontAlgn="b"/>
                      <a:r>
                        <a:rPr lang="en-US" sz="1200" b="0" i="0" u="none" strike="noStrike">
                          <a:solidFill>
                            <a:srgbClr val="000000"/>
                          </a:solidFill>
                          <a:latin typeface="Calibri"/>
                        </a:rPr>
                        <a:t>18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Parbhani</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63.40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146.05</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155.62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137.00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133.00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9"/>
                  </a:ext>
                </a:extLst>
              </a:tr>
              <a:tr h="228668">
                <a:tc>
                  <a:txBody>
                    <a:bodyPr/>
                    <a:lstStyle/>
                    <a:p>
                      <a:pPr algn="ctr" rtl="0" fontAlgn="b"/>
                      <a:r>
                        <a:rPr lang="en-US" sz="1200" b="0" i="0" u="none" strike="noStrike">
                          <a:solidFill>
                            <a:srgbClr val="000000"/>
                          </a:solidFill>
                          <a:latin typeface="Calibri"/>
                        </a:rPr>
                        <a:t>19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Auranagbad</a:t>
                      </a:r>
                      <a:r>
                        <a:rPr lang="en-US" sz="1200" b="0" i="0" u="none" strike="noStrike" dirty="0">
                          <a:solidFill>
                            <a:srgbClr val="000000"/>
                          </a:solidFill>
                          <a:latin typeface="Calibri"/>
                        </a:rPr>
                        <a:t> U</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111.09</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202.52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153.70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256.00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330.00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0"/>
                  </a:ext>
                </a:extLst>
              </a:tr>
              <a:tr h="228668">
                <a:tc>
                  <a:txBody>
                    <a:bodyPr/>
                    <a:lstStyle/>
                    <a:p>
                      <a:pPr algn="ctr" rtl="0" fontAlgn="b"/>
                      <a:r>
                        <a:rPr lang="en-US" sz="1200" b="0" i="0" u="none" strike="noStrike">
                          <a:solidFill>
                            <a:srgbClr val="000000"/>
                          </a:solidFill>
                          <a:latin typeface="Calibri"/>
                        </a:rPr>
                        <a:t>20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Auranagbad</a:t>
                      </a:r>
                      <a:r>
                        <a:rPr lang="en-US" sz="1200" b="0" i="0" u="none" strike="noStrike" dirty="0">
                          <a:solidFill>
                            <a:srgbClr val="000000"/>
                          </a:solidFill>
                          <a:latin typeface="Calibri"/>
                        </a:rPr>
                        <a:t> R</a:t>
                      </a: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29.87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119.93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161.00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76.00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1"/>
                  </a:ext>
                </a:extLst>
              </a:tr>
              <a:tr h="228668">
                <a:tc>
                  <a:txBody>
                    <a:bodyPr/>
                    <a:lstStyle/>
                    <a:p>
                      <a:pPr algn="ctr" rtl="0" fontAlgn="b"/>
                      <a:r>
                        <a:rPr lang="en-US" sz="1200" b="0" i="0" u="none" strike="noStrike">
                          <a:solidFill>
                            <a:srgbClr val="000000"/>
                          </a:solidFill>
                          <a:latin typeface="Calibri"/>
                        </a:rPr>
                        <a:t>21</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Jalna</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35.08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106.80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183.98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86.00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43.00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2"/>
                  </a:ext>
                </a:extLst>
              </a:tr>
              <a:tr h="228668">
                <a:tc>
                  <a:txBody>
                    <a:bodyPr/>
                    <a:lstStyle/>
                    <a:p>
                      <a:pPr algn="ctr" rtl="0" fontAlgn="b"/>
                      <a:r>
                        <a:rPr lang="en-US" sz="1200" b="0" i="0" u="none" strike="noStrike">
                          <a:solidFill>
                            <a:srgbClr val="000000"/>
                          </a:solidFill>
                          <a:latin typeface="Calibri"/>
                        </a:rPr>
                        <a:t>22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Jalgaon</a:t>
                      </a:r>
                      <a:endParaRPr lang="en-US" sz="1200" b="0" i="0" u="none" strike="noStrike" dirty="0">
                        <a:solidFill>
                          <a:srgbClr val="000000"/>
                        </a:solidFill>
                        <a:latin typeface="Calibri"/>
                      </a:endParaRPr>
                    </a:p>
                  </a:txBody>
                  <a:tcPr marL="7836" marR="7836" marT="7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100.66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338.00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312.28</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402.00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245.00</a:t>
                      </a:r>
                    </a:p>
                  </a:txBody>
                  <a:tcPr marL="7836" marR="7836" marT="78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3"/>
                  </a:ext>
                </a:extLst>
              </a:tr>
            </a:tbl>
          </a:graphicData>
        </a:graphic>
      </p:graphicFrame>
    </p:spTree>
    <p:extLst>
      <p:ext uri="{BB962C8B-B14F-4D97-AF65-F5344CB8AC3E}">
        <p14:creationId xmlns="" xmlns:p14="http://schemas.microsoft.com/office/powerpoint/2010/main" val="877481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12" y="-36121"/>
            <a:ext cx="7054517" cy="750477"/>
          </a:xfrm>
        </p:spPr>
        <p:txBody>
          <a:bodyPr/>
          <a:lstStyle/>
          <a:p>
            <a:r>
              <a:rPr lang="en-US" sz="2400" dirty="0"/>
              <a:t>Sanctioned Scope of Work under IPDS ( 2300.43 </a:t>
            </a:r>
            <a:r>
              <a:rPr lang="en-US" sz="2400" dirty="0" err="1"/>
              <a:t>Crs</a:t>
            </a:r>
            <a:r>
              <a:rPr lang="en-US" sz="2400" dirty="0"/>
              <a:t> ) </a:t>
            </a:r>
            <a:endParaRPr lang="en-GB" sz="2400" dirty="0"/>
          </a:p>
        </p:txBody>
      </p:sp>
      <p:graphicFrame>
        <p:nvGraphicFramePr>
          <p:cNvPr id="4" name="Table 3"/>
          <p:cNvGraphicFramePr>
            <a:graphicFrameLocks noGrp="1"/>
          </p:cNvGraphicFramePr>
          <p:nvPr/>
        </p:nvGraphicFramePr>
        <p:xfrm>
          <a:off x="152400" y="1066801"/>
          <a:ext cx="8839202" cy="5419051"/>
        </p:xfrm>
        <a:graphic>
          <a:graphicData uri="http://schemas.openxmlformats.org/drawingml/2006/table">
            <a:tbl>
              <a:tblPr/>
              <a:tblGrid>
                <a:gridCol w="1011616">
                  <a:extLst>
                    <a:ext uri="{9D8B030D-6E8A-4147-A177-3AD203B41FA5}">
                      <a16:colId xmlns="" xmlns:a16="http://schemas.microsoft.com/office/drawing/2014/main" val="20000"/>
                    </a:ext>
                  </a:extLst>
                </a:gridCol>
                <a:gridCol w="1243790">
                  <a:extLst>
                    <a:ext uri="{9D8B030D-6E8A-4147-A177-3AD203B41FA5}">
                      <a16:colId xmlns="" xmlns:a16="http://schemas.microsoft.com/office/drawing/2014/main" val="20001"/>
                    </a:ext>
                  </a:extLst>
                </a:gridCol>
                <a:gridCol w="796026">
                  <a:extLst>
                    <a:ext uri="{9D8B030D-6E8A-4147-A177-3AD203B41FA5}">
                      <a16:colId xmlns="" xmlns:a16="http://schemas.microsoft.com/office/drawing/2014/main" val="20002"/>
                    </a:ext>
                  </a:extLst>
                </a:gridCol>
                <a:gridCol w="961864">
                  <a:extLst>
                    <a:ext uri="{9D8B030D-6E8A-4147-A177-3AD203B41FA5}">
                      <a16:colId xmlns="" xmlns:a16="http://schemas.microsoft.com/office/drawing/2014/main" val="20003"/>
                    </a:ext>
                  </a:extLst>
                </a:gridCol>
                <a:gridCol w="961864">
                  <a:extLst>
                    <a:ext uri="{9D8B030D-6E8A-4147-A177-3AD203B41FA5}">
                      <a16:colId xmlns="" xmlns:a16="http://schemas.microsoft.com/office/drawing/2014/main" val="20004"/>
                    </a:ext>
                  </a:extLst>
                </a:gridCol>
                <a:gridCol w="796026">
                  <a:extLst>
                    <a:ext uri="{9D8B030D-6E8A-4147-A177-3AD203B41FA5}">
                      <a16:colId xmlns="" xmlns:a16="http://schemas.microsoft.com/office/drawing/2014/main" val="20005"/>
                    </a:ext>
                  </a:extLst>
                </a:gridCol>
                <a:gridCol w="679938">
                  <a:extLst>
                    <a:ext uri="{9D8B030D-6E8A-4147-A177-3AD203B41FA5}">
                      <a16:colId xmlns="" xmlns:a16="http://schemas.microsoft.com/office/drawing/2014/main" val="20006"/>
                    </a:ext>
                  </a:extLst>
                </a:gridCol>
                <a:gridCol w="796026">
                  <a:extLst>
                    <a:ext uri="{9D8B030D-6E8A-4147-A177-3AD203B41FA5}">
                      <a16:colId xmlns="" xmlns:a16="http://schemas.microsoft.com/office/drawing/2014/main" val="20007"/>
                    </a:ext>
                  </a:extLst>
                </a:gridCol>
                <a:gridCol w="796026">
                  <a:extLst>
                    <a:ext uri="{9D8B030D-6E8A-4147-A177-3AD203B41FA5}">
                      <a16:colId xmlns="" xmlns:a16="http://schemas.microsoft.com/office/drawing/2014/main" val="20008"/>
                    </a:ext>
                  </a:extLst>
                </a:gridCol>
                <a:gridCol w="796026">
                  <a:extLst>
                    <a:ext uri="{9D8B030D-6E8A-4147-A177-3AD203B41FA5}">
                      <a16:colId xmlns="" xmlns:a16="http://schemas.microsoft.com/office/drawing/2014/main" val="20009"/>
                    </a:ext>
                  </a:extLst>
                </a:gridCol>
              </a:tblGrid>
              <a:tr h="583927">
                <a:tc rowSpan="2">
                  <a:txBody>
                    <a:bodyPr/>
                    <a:lstStyle/>
                    <a:p>
                      <a:pPr algn="ctr" rtl="0" fontAlgn="ctr"/>
                      <a:r>
                        <a:rPr lang="en-US" sz="1200" b="1" i="0" u="none" strike="noStrike" dirty="0">
                          <a:solidFill>
                            <a:srgbClr val="000000"/>
                          </a:solidFill>
                          <a:latin typeface="Calibri"/>
                        </a:rPr>
                        <a:t>Sr. No.</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n-US" sz="1200" b="1" i="0" u="none" strike="noStrike" dirty="0">
                          <a:solidFill>
                            <a:srgbClr val="000000"/>
                          </a:solidFill>
                          <a:latin typeface="Calibri"/>
                        </a:rPr>
                        <a:t>Circle</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DPR Cost</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New Substation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Augmentation of Power T/F</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Additional power T/F</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 HT Line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LT Line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New DTC Total</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DTC Aug Total</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99293">
                <a:tc vMerge="1">
                  <a:txBody>
                    <a:bodyPr/>
                    <a:lstStyle/>
                    <a:p>
                      <a:endParaRPr lang="en-US"/>
                    </a:p>
                  </a:txBody>
                  <a:tcPr/>
                </a:tc>
                <a:tc vMerge="1">
                  <a:txBody>
                    <a:bodyPr/>
                    <a:lstStyle/>
                    <a:p>
                      <a:endParaRPr lang="en-US"/>
                    </a:p>
                  </a:txBody>
                  <a:tcPr/>
                </a:tc>
                <a:tc>
                  <a:txBody>
                    <a:bodyPr/>
                    <a:lstStyle/>
                    <a:p>
                      <a:pPr algn="ctr" rtl="0" fontAlgn="ctr"/>
                      <a:r>
                        <a:rPr lang="en-US" sz="1200" b="1" i="0" u="none" strike="noStrike">
                          <a:solidFill>
                            <a:srgbClr val="000000"/>
                          </a:solidFill>
                          <a:latin typeface="Calibri"/>
                        </a:rPr>
                        <a:t>Crs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latin typeface="Calibri"/>
                        </a:rPr>
                        <a:t>Km </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Km</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No</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99293">
                <a:tc>
                  <a:txBody>
                    <a:bodyPr/>
                    <a:lstStyle/>
                    <a:p>
                      <a:pPr algn="ctr" rtl="0" fontAlgn="b"/>
                      <a:r>
                        <a:rPr lang="en-US" sz="1200" b="0" i="0" u="none" strike="noStrike">
                          <a:solidFill>
                            <a:srgbClr val="000000"/>
                          </a:solidFill>
                          <a:latin typeface="Calibri"/>
                        </a:rPr>
                        <a:t>23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Dhule</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59.31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175.17</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231.76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337.00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211.00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99293">
                <a:tc>
                  <a:txBody>
                    <a:bodyPr/>
                    <a:lstStyle/>
                    <a:p>
                      <a:pPr algn="ctr" rtl="0" fontAlgn="b"/>
                      <a:r>
                        <a:rPr lang="en-US" sz="1200" b="0" i="0" u="none" strike="noStrike">
                          <a:solidFill>
                            <a:srgbClr val="000000"/>
                          </a:solidFill>
                          <a:latin typeface="Calibri"/>
                        </a:rPr>
                        <a:t>24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Nandurbar</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38.10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165.50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62.00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123.00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99293">
                <a:tc>
                  <a:txBody>
                    <a:bodyPr/>
                    <a:lstStyle/>
                    <a:p>
                      <a:pPr algn="ctr" rtl="0" fontAlgn="b"/>
                      <a:r>
                        <a:rPr lang="en-US" sz="1200" b="0" i="0" u="none" strike="noStrike">
                          <a:solidFill>
                            <a:srgbClr val="000000"/>
                          </a:solidFill>
                          <a:latin typeface="Calibri"/>
                        </a:rPr>
                        <a:t>25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Ahmednagar</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85.41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366.50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183.72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233.00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147.00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99293">
                <a:tc>
                  <a:txBody>
                    <a:bodyPr/>
                    <a:lstStyle/>
                    <a:p>
                      <a:pPr algn="ctr" rtl="0" fontAlgn="b"/>
                      <a:r>
                        <a:rPr lang="en-US" sz="1200" b="0" i="0" u="none" strike="noStrike">
                          <a:solidFill>
                            <a:srgbClr val="000000"/>
                          </a:solidFill>
                          <a:latin typeface="Calibri"/>
                        </a:rPr>
                        <a:t>26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Nashik</a:t>
                      </a:r>
                      <a:r>
                        <a:rPr lang="en-US" sz="1200" b="0" i="0" u="none" strike="noStrike" dirty="0">
                          <a:solidFill>
                            <a:srgbClr val="000000"/>
                          </a:solidFill>
                          <a:latin typeface="Calibri"/>
                        </a:rPr>
                        <a:t> U</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30.60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161.10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100.20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94.00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99293">
                <a:tc>
                  <a:txBody>
                    <a:bodyPr/>
                    <a:lstStyle/>
                    <a:p>
                      <a:pPr algn="ctr" rtl="0" fontAlgn="b"/>
                      <a:r>
                        <a:rPr lang="en-US" sz="1200" b="0" i="0" u="none" strike="noStrike">
                          <a:solidFill>
                            <a:srgbClr val="000000"/>
                          </a:solidFill>
                          <a:latin typeface="Calibri"/>
                        </a:rPr>
                        <a:t>27</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Nashik</a:t>
                      </a:r>
                      <a:r>
                        <a:rPr lang="en-US" sz="1200" b="0" i="0" u="none" strike="noStrike" dirty="0">
                          <a:solidFill>
                            <a:srgbClr val="000000"/>
                          </a:solidFill>
                          <a:latin typeface="Calibri"/>
                        </a:rPr>
                        <a:t> R</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65.65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171.67</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157.00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99293">
                <a:tc>
                  <a:txBody>
                    <a:bodyPr/>
                    <a:lstStyle/>
                    <a:p>
                      <a:pPr algn="ctr" rtl="0" fontAlgn="b"/>
                      <a:r>
                        <a:rPr lang="en-US" sz="1200" b="0" i="0" u="none" strike="noStrike">
                          <a:solidFill>
                            <a:srgbClr val="000000"/>
                          </a:solidFill>
                          <a:latin typeface="Calibri"/>
                        </a:rPr>
                        <a:t>28</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Bhiwandi</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31.47</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24.70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41.40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33.00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199293">
                <a:tc>
                  <a:txBody>
                    <a:bodyPr/>
                    <a:lstStyle/>
                    <a:p>
                      <a:pPr algn="ctr" rtl="0" fontAlgn="b"/>
                      <a:r>
                        <a:rPr lang="en-US" sz="1200" b="0" i="0" u="none" strike="noStrike">
                          <a:solidFill>
                            <a:srgbClr val="000000"/>
                          </a:solidFill>
                          <a:latin typeface="Calibri"/>
                        </a:rPr>
                        <a:t>29</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Thane U</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59.14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63.85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51.60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122.00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199293">
                <a:tc>
                  <a:txBody>
                    <a:bodyPr/>
                    <a:lstStyle/>
                    <a:p>
                      <a:pPr algn="ctr" rtl="0" fontAlgn="b"/>
                      <a:r>
                        <a:rPr lang="en-US" sz="1200" b="0" i="0" u="none" strike="noStrike">
                          <a:solidFill>
                            <a:srgbClr val="000000"/>
                          </a:solidFill>
                          <a:latin typeface="Calibri"/>
                        </a:rPr>
                        <a:t>30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Vashi</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20.65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199293">
                <a:tc>
                  <a:txBody>
                    <a:bodyPr/>
                    <a:lstStyle/>
                    <a:p>
                      <a:pPr algn="ctr" rtl="0" fontAlgn="b"/>
                      <a:r>
                        <a:rPr lang="en-US" sz="1200" b="0" i="0" u="none" strike="noStrike">
                          <a:solidFill>
                            <a:srgbClr val="000000"/>
                          </a:solidFill>
                          <a:latin typeface="Calibri"/>
                        </a:rPr>
                        <a:t>31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Ratnagiri</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38.98</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125.06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209.00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107.00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83.00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199293">
                <a:tc>
                  <a:txBody>
                    <a:bodyPr/>
                    <a:lstStyle/>
                    <a:p>
                      <a:pPr algn="ctr" rtl="0" fontAlgn="b"/>
                      <a:r>
                        <a:rPr lang="en-US" sz="1200" b="0" i="0" u="none" strike="noStrike">
                          <a:solidFill>
                            <a:srgbClr val="000000"/>
                          </a:solidFill>
                          <a:latin typeface="Calibri"/>
                        </a:rPr>
                        <a:t>32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Sindhudurg</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40.32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138.83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111.64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54.00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199293">
                <a:tc>
                  <a:txBody>
                    <a:bodyPr/>
                    <a:lstStyle/>
                    <a:p>
                      <a:pPr algn="ctr" rtl="0" fontAlgn="b"/>
                      <a:r>
                        <a:rPr lang="en-US" sz="1200" b="0" i="0" u="none" strike="noStrike">
                          <a:solidFill>
                            <a:srgbClr val="000000"/>
                          </a:solidFill>
                          <a:latin typeface="Calibri"/>
                        </a:rPr>
                        <a:t>33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Kalyan</a:t>
                      </a:r>
                      <a:r>
                        <a:rPr lang="en-US" sz="1200" b="0" i="0" u="none" strike="noStrike" dirty="0">
                          <a:solidFill>
                            <a:srgbClr val="000000"/>
                          </a:solidFill>
                          <a:latin typeface="Calibri"/>
                        </a:rPr>
                        <a:t> I</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64.03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121.00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158.00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199293">
                <a:tc>
                  <a:txBody>
                    <a:bodyPr/>
                    <a:lstStyle/>
                    <a:p>
                      <a:pPr algn="ctr" rtl="0" fontAlgn="b"/>
                      <a:r>
                        <a:rPr lang="en-US" sz="1200" b="0" i="0" u="none" strike="noStrike">
                          <a:solidFill>
                            <a:srgbClr val="000000"/>
                          </a:solidFill>
                          <a:latin typeface="Calibri"/>
                        </a:rPr>
                        <a:t>34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Kalyan</a:t>
                      </a:r>
                      <a:r>
                        <a:rPr lang="en-US" sz="1200" b="0" i="0" u="none" strike="noStrike" dirty="0">
                          <a:solidFill>
                            <a:srgbClr val="000000"/>
                          </a:solidFill>
                          <a:latin typeface="Calibri"/>
                        </a:rPr>
                        <a:t> II</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52.03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105.00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137.48</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70.00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199293">
                <a:tc>
                  <a:txBody>
                    <a:bodyPr/>
                    <a:lstStyle/>
                    <a:p>
                      <a:pPr algn="ctr" rtl="0" fontAlgn="b"/>
                      <a:r>
                        <a:rPr lang="en-US" sz="1200" b="0" i="0" u="none" strike="noStrike">
                          <a:solidFill>
                            <a:srgbClr val="000000"/>
                          </a:solidFill>
                          <a:latin typeface="Calibri"/>
                        </a:rPr>
                        <a:t>35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Vasai</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94.65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273.30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162.46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137.00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26.00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199293">
                <a:tc>
                  <a:txBody>
                    <a:bodyPr/>
                    <a:lstStyle/>
                    <a:p>
                      <a:pPr algn="ctr" rtl="0" fontAlgn="b"/>
                      <a:r>
                        <a:rPr lang="en-US" sz="1200" b="0" i="0" u="none" strike="noStrike">
                          <a:solidFill>
                            <a:srgbClr val="000000"/>
                          </a:solidFill>
                          <a:latin typeface="Calibri"/>
                        </a:rPr>
                        <a:t>36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Pen</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21.63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244.45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199293">
                <a:tc>
                  <a:txBody>
                    <a:bodyPr/>
                    <a:lstStyle/>
                    <a:p>
                      <a:pPr algn="ctr" rtl="0" fontAlgn="b"/>
                      <a:r>
                        <a:rPr lang="en-US" sz="1200" b="0" i="0" u="none" strike="noStrike">
                          <a:solidFill>
                            <a:srgbClr val="000000"/>
                          </a:solidFill>
                          <a:latin typeface="Calibri"/>
                        </a:rPr>
                        <a:t>37</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Baramati</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26.65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42.30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148.40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33.00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r h="199293">
                <a:tc>
                  <a:txBody>
                    <a:bodyPr/>
                    <a:lstStyle/>
                    <a:p>
                      <a:pPr algn="ctr" rtl="0" fontAlgn="b"/>
                      <a:r>
                        <a:rPr lang="en-US" sz="1200" b="0" i="0" u="none" strike="noStrike">
                          <a:solidFill>
                            <a:srgbClr val="000000"/>
                          </a:solidFill>
                          <a:latin typeface="Calibri"/>
                        </a:rPr>
                        <a:t>38</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Satara</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26.84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87.23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31.49</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99.00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7"/>
                  </a:ext>
                </a:extLst>
              </a:tr>
              <a:tr h="199293">
                <a:tc>
                  <a:txBody>
                    <a:bodyPr/>
                    <a:lstStyle/>
                    <a:p>
                      <a:pPr algn="ctr" rtl="0" fontAlgn="b"/>
                      <a:r>
                        <a:rPr lang="en-US" sz="1200" b="0" i="0" u="none" strike="noStrike">
                          <a:solidFill>
                            <a:srgbClr val="000000"/>
                          </a:solidFill>
                          <a:latin typeface="Calibri"/>
                        </a:rPr>
                        <a:t>39</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Solapur</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27.11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73.86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113.28</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165.00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116.00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8"/>
                  </a:ext>
                </a:extLst>
              </a:tr>
              <a:tr h="199293">
                <a:tc>
                  <a:txBody>
                    <a:bodyPr/>
                    <a:lstStyle/>
                    <a:p>
                      <a:pPr algn="ctr" rtl="0" fontAlgn="b"/>
                      <a:r>
                        <a:rPr lang="en-US" sz="1200" b="0" i="0" u="none" strike="noStrike">
                          <a:solidFill>
                            <a:srgbClr val="000000"/>
                          </a:solidFill>
                          <a:latin typeface="Calibri"/>
                        </a:rPr>
                        <a:t>40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Rastapeth</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71.35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174.95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14.00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91.00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9"/>
                  </a:ext>
                </a:extLst>
              </a:tr>
              <a:tr h="199293">
                <a:tc>
                  <a:txBody>
                    <a:bodyPr/>
                    <a:lstStyle/>
                    <a:p>
                      <a:pPr algn="ctr" rtl="0" fontAlgn="b"/>
                      <a:r>
                        <a:rPr lang="en-US" sz="1200" b="0" i="0" u="none" strike="noStrike">
                          <a:solidFill>
                            <a:srgbClr val="000000"/>
                          </a:solidFill>
                          <a:latin typeface="Calibri"/>
                        </a:rPr>
                        <a:t>41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Ganeshkhind</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71.16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28.35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0"/>
                  </a:ext>
                </a:extLst>
              </a:tr>
              <a:tr h="199293">
                <a:tc>
                  <a:txBody>
                    <a:bodyPr/>
                    <a:lstStyle/>
                    <a:p>
                      <a:pPr algn="ctr" rtl="0" fontAlgn="b"/>
                      <a:r>
                        <a:rPr lang="en-US" sz="1200" b="0" i="0" u="none" strike="noStrike">
                          <a:solidFill>
                            <a:srgbClr val="000000"/>
                          </a:solidFill>
                          <a:latin typeface="Calibri"/>
                        </a:rPr>
                        <a:t>42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Pune</a:t>
                      </a:r>
                      <a:r>
                        <a:rPr lang="en-US" sz="1200" b="0" i="0" u="none" strike="noStrike" dirty="0">
                          <a:solidFill>
                            <a:srgbClr val="000000"/>
                          </a:solidFill>
                          <a:latin typeface="Calibri"/>
                        </a:rPr>
                        <a:t> R</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9.69</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33.50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1"/>
                  </a:ext>
                </a:extLst>
              </a:tr>
              <a:tr h="199293">
                <a:tc>
                  <a:txBody>
                    <a:bodyPr/>
                    <a:lstStyle/>
                    <a:p>
                      <a:pPr algn="ctr" rtl="0" fontAlgn="b"/>
                      <a:r>
                        <a:rPr lang="en-US" sz="1200" b="0" i="0" u="none" strike="noStrike">
                          <a:solidFill>
                            <a:srgbClr val="000000"/>
                          </a:solidFill>
                          <a:latin typeface="Calibri"/>
                        </a:rPr>
                        <a:t>43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Kolhapur</a:t>
                      </a: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56.4656</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178.39</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279.81</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214.00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187.00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2"/>
                  </a:ext>
                </a:extLst>
              </a:tr>
              <a:tr h="199293">
                <a:tc>
                  <a:txBody>
                    <a:bodyPr/>
                    <a:lstStyle/>
                    <a:p>
                      <a:pPr algn="ctr" rtl="0" fontAlgn="b"/>
                      <a:r>
                        <a:rPr lang="en-US" sz="1200" b="0" i="0" u="none" strike="noStrike">
                          <a:solidFill>
                            <a:srgbClr val="000000"/>
                          </a:solidFill>
                          <a:latin typeface="Calibri"/>
                        </a:rPr>
                        <a:t>44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err="1">
                          <a:solidFill>
                            <a:srgbClr val="000000"/>
                          </a:solidFill>
                          <a:latin typeface="Calibri"/>
                        </a:rPr>
                        <a:t>Sangli</a:t>
                      </a:r>
                      <a:endParaRPr lang="en-US" sz="1200" b="0" i="0" u="none" strike="noStrike" dirty="0">
                        <a:solidFill>
                          <a:srgbClr val="000000"/>
                        </a:solidFill>
                        <a:latin typeface="Calibri"/>
                      </a:endParaRPr>
                    </a:p>
                  </a:txBody>
                  <a:tcPr marL="7545" marR="7545" marT="75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32.89</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90.14</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152.00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a:solidFill>
                            <a:srgbClr val="000000"/>
                          </a:solidFill>
                          <a:latin typeface="Calibri"/>
                        </a:rPr>
                        <a:t>80.00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200" b="0" i="0" u="none" strike="noStrike" dirty="0">
                          <a:solidFill>
                            <a:srgbClr val="000000"/>
                          </a:solidFill>
                          <a:latin typeface="Calibri"/>
                        </a:rPr>
                        <a:t>106.00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3"/>
                  </a:ext>
                </a:extLst>
              </a:tr>
              <a:tr h="242543">
                <a:tc gridSpan="2">
                  <a:txBody>
                    <a:bodyPr/>
                    <a:lstStyle/>
                    <a:p>
                      <a:pPr algn="ctr" rtl="0" fontAlgn="b"/>
                      <a:r>
                        <a:rPr lang="en-US" sz="1600" b="0" i="0" u="none" strike="noStrike" dirty="0">
                          <a:solidFill>
                            <a:srgbClr val="000000"/>
                          </a:solidFill>
                          <a:latin typeface="Calibri"/>
                        </a:rPr>
                        <a:t>Total </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b"/>
                      <a:r>
                        <a:rPr lang="en-US" sz="1400" b="1" i="0" u="none" strike="noStrike" dirty="0">
                          <a:solidFill>
                            <a:srgbClr val="000000"/>
                          </a:solidFill>
                          <a:latin typeface="Calibri"/>
                        </a:rPr>
                        <a:t>2300.43</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129.00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56.00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25.00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6693.45</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6313.62</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5632.00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latin typeface="Calibri"/>
                        </a:rPr>
                        <a:t>3644.00</a:t>
                      </a:r>
                    </a:p>
                  </a:txBody>
                  <a:tcPr marL="7545" marR="7545" marT="75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4"/>
                  </a:ext>
                </a:extLst>
              </a:tr>
            </a:tbl>
          </a:graphicData>
        </a:graphic>
      </p:graphicFrame>
    </p:spTree>
    <p:extLst>
      <p:ext uri="{BB962C8B-B14F-4D97-AF65-F5344CB8AC3E}">
        <p14:creationId xmlns="" xmlns:p14="http://schemas.microsoft.com/office/powerpoint/2010/main" val="877481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6948264" cy="838199"/>
          </a:xfrm>
        </p:spPr>
        <p:txBody>
          <a:bodyPr>
            <a:noAutofit/>
          </a:bodyPr>
          <a:lstStyle/>
          <a:p>
            <a:r>
              <a:rPr lang="en-US" sz="2800" dirty="0"/>
              <a:t>IPDS Work Status: </a:t>
            </a:r>
            <a:r>
              <a:rPr lang="en-US" sz="2800" dirty="0" smtClean="0"/>
              <a:t>June-2021</a:t>
            </a:r>
            <a:endParaRPr lang="en-IN" sz="2600" dirty="0">
              <a:latin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3874837930"/>
              </p:ext>
            </p:extLst>
          </p:nvPr>
        </p:nvGraphicFramePr>
        <p:xfrm>
          <a:off x="214283" y="785794"/>
          <a:ext cx="8643999" cy="5492537"/>
        </p:xfrm>
        <a:graphic>
          <a:graphicData uri="http://schemas.openxmlformats.org/drawingml/2006/table">
            <a:tbl>
              <a:tblPr/>
              <a:tblGrid>
                <a:gridCol w="3000395">
                  <a:extLst>
                    <a:ext uri="{9D8B030D-6E8A-4147-A177-3AD203B41FA5}">
                      <a16:colId xmlns="" xmlns:a16="http://schemas.microsoft.com/office/drawing/2014/main" val="20000"/>
                    </a:ext>
                  </a:extLst>
                </a:gridCol>
                <a:gridCol w="785818">
                  <a:extLst>
                    <a:ext uri="{9D8B030D-6E8A-4147-A177-3AD203B41FA5}">
                      <a16:colId xmlns="" xmlns:a16="http://schemas.microsoft.com/office/drawing/2014/main" val="20001"/>
                    </a:ext>
                  </a:extLst>
                </a:gridCol>
                <a:gridCol w="1336971">
                  <a:extLst>
                    <a:ext uri="{9D8B030D-6E8A-4147-A177-3AD203B41FA5}">
                      <a16:colId xmlns="" xmlns:a16="http://schemas.microsoft.com/office/drawing/2014/main" val="20002"/>
                    </a:ext>
                  </a:extLst>
                </a:gridCol>
                <a:gridCol w="1449111">
                  <a:extLst>
                    <a:ext uri="{9D8B030D-6E8A-4147-A177-3AD203B41FA5}">
                      <a16:colId xmlns="" xmlns:a16="http://schemas.microsoft.com/office/drawing/2014/main" val="20003"/>
                    </a:ext>
                  </a:extLst>
                </a:gridCol>
                <a:gridCol w="1102798">
                  <a:extLst>
                    <a:ext uri="{9D8B030D-6E8A-4147-A177-3AD203B41FA5}">
                      <a16:colId xmlns="" xmlns:a16="http://schemas.microsoft.com/office/drawing/2014/main" val="20004"/>
                    </a:ext>
                  </a:extLst>
                </a:gridCol>
                <a:gridCol w="968906">
                  <a:extLst>
                    <a:ext uri="{9D8B030D-6E8A-4147-A177-3AD203B41FA5}">
                      <a16:colId xmlns="" xmlns:a16="http://schemas.microsoft.com/office/drawing/2014/main" val="20005"/>
                    </a:ext>
                  </a:extLst>
                </a:gridCol>
              </a:tblGrid>
              <a:tr h="682755">
                <a:tc>
                  <a:txBody>
                    <a:bodyPr/>
                    <a:lstStyle/>
                    <a:p>
                      <a:pPr algn="ctr" rtl="0" fontAlgn="ctr"/>
                      <a:r>
                        <a:rPr lang="en-US" sz="1800" b="1" i="0" u="none" strike="noStrike" dirty="0">
                          <a:solidFill>
                            <a:srgbClr val="000000"/>
                          </a:solidFill>
                          <a:latin typeface="Calibri"/>
                        </a:rPr>
                        <a:t>Particulars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Unit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Freezed Scope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Completed / Commissioned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ctr" rtl="0" fontAlgn="ctr"/>
                      <a:r>
                        <a:rPr lang="en-US" sz="1800" b="1" i="0" u="none" strike="noStrike" dirty="0">
                          <a:solidFill>
                            <a:srgbClr val="000000"/>
                          </a:solidFill>
                          <a:latin typeface="Calibri"/>
                        </a:rPr>
                        <a:t>WIP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ctr" rtl="0" fontAlgn="ctr"/>
                      <a:r>
                        <a:rPr lang="en-US" sz="1800" b="1" i="0" u="none" strike="noStrike">
                          <a:solidFill>
                            <a:srgbClr val="000000"/>
                          </a:solidFill>
                          <a:latin typeface="Calibri"/>
                        </a:rPr>
                        <a:t>Progress %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extLst>
                  <a:ext uri="{0D108BD9-81ED-4DB2-BD59-A6C34878D82A}">
                    <a16:rowId xmlns="" xmlns:a16="http://schemas.microsoft.com/office/drawing/2014/main" val="10000"/>
                  </a:ext>
                </a:extLst>
              </a:tr>
              <a:tr h="603129">
                <a:tc>
                  <a:txBody>
                    <a:bodyPr/>
                    <a:lstStyle/>
                    <a:p>
                      <a:pPr algn="ctr" rtl="0" fontAlgn="ctr"/>
                      <a:r>
                        <a:rPr lang="en-US" sz="1800" b="0" i="0" u="none" strike="noStrike" dirty="0">
                          <a:solidFill>
                            <a:srgbClr val="000000"/>
                          </a:solidFill>
                          <a:latin typeface="Calibri"/>
                        </a:rPr>
                        <a:t>New Substation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Nos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120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119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libri"/>
                        </a:rPr>
                        <a:t>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682755">
                <a:tc>
                  <a:txBody>
                    <a:bodyPr/>
                    <a:lstStyle/>
                    <a:p>
                      <a:pPr algn="ctr" rtl="0" fontAlgn="ctr"/>
                      <a:r>
                        <a:rPr lang="en-US" sz="1800" b="0" i="0" u="none" strike="noStrike" dirty="0">
                          <a:solidFill>
                            <a:srgbClr val="000000"/>
                          </a:solidFill>
                          <a:latin typeface="Calibri"/>
                        </a:rPr>
                        <a:t>Augmentation of PTF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err="1">
                          <a:solidFill>
                            <a:srgbClr val="000000"/>
                          </a:solidFill>
                          <a:latin typeface="Calibri"/>
                        </a:rPr>
                        <a:t>Nos</a:t>
                      </a:r>
                      <a:r>
                        <a:rPr lang="en-US" sz="18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mbria"/>
                        </a:rPr>
                        <a:t>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mbria"/>
                        </a:rPr>
                        <a:t>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libri"/>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013121">
                <a:tc>
                  <a:txBody>
                    <a:bodyPr/>
                    <a:lstStyle/>
                    <a:p>
                      <a:pPr algn="ctr" rtl="0" fontAlgn="ctr"/>
                      <a:r>
                        <a:rPr lang="en-US" sz="1800" b="0" i="0" u="none" strike="noStrike" dirty="0">
                          <a:solidFill>
                            <a:srgbClr val="000000"/>
                          </a:solidFill>
                          <a:latin typeface="Calibri"/>
                        </a:rPr>
                        <a:t>Add. Power Transformer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err="1">
                          <a:solidFill>
                            <a:srgbClr val="000000"/>
                          </a:solidFill>
                          <a:latin typeface="Calibri"/>
                        </a:rPr>
                        <a:t>Nos</a:t>
                      </a:r>
                      <a:r>
                        <a:rPr lang="en-US" sz="18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682755">
                <a:tc>
                  <a:txBody>
                    <a:bodyPr/>
                    <a:lstStyle/>
                    <a:p>
                      <a:pPr algn="ctr" rtl="0" fontAlgn="ctr"/>
                      <a:r>
                        <a:rPr lang="en-US" sz="1800" b="0" i="0" u="none" strike="noStrike" dirty="0">
                          <a:solidFill>
                            <a:srgbClr val="000000"/>
                          </a:solidFill>
                          <a:latin typeface="Calibri"/>
                        </a:rPr>
                        <a:t>HT Line (OH+UG)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Km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00"/>
                          </a:solidFill>
                          <a:latin typeface="Cambria"/>
                          <a:ea typeface="+mn-ea"/>
                          <a:cs typeface="+mn-cs"/>
                        </a:rPr>
                        <a:t>4654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00"/>
                          </a:solidFill>
                          <a:latin typeface="Cambria"/>
                          <a:ea typeface="+mn-ea"/>
                          <a:cs typeface="+mn-cs"/>
                        </a:rPr>
                        <a:t>4594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00"/>
                          </a:solidFill>
                          <a:latin typeface="Cambria"/>
                          <a:ea typeface="+mn-ea"/>
                          <a:cs typeface="+mn-cs"/>
                        </a:rPr>
                        <a:t>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libri"/>
                        </a:rPr>
                        <a:t>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682755">
                <a:tc>
                  <a:txBody>
                    <a:bodyPr/>
                    <a:lstStyle/>
                    <a:p>
                      <a:pPr algn="ctr" rtl="0" fontAlgn="ctr"/>
                      <a:r>
                        <a:rPr lang="en-US" sz="1800" b="0" i="0" u="none" strike="noStrike" dirty="0">
                          <a:solidFill>
                            <a:srgbClr val="000000"/>
                          </a:solidFill>
                          <a:latin typeface="Calibri"/>
                        </a:rPr>
                        <a:t>LT Line (OH+UG)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Km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2865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2858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0.25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libri"/>
                        </a:rPr>
                        <a:t>99.8%</a:t>
                      </a:r>
                      <a:endParaRPr lang="en-US" sz="18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62512">
                <a:tc>
                  <a:txBody>
                    <a:bodyPr/>
                    <a:lstStyle/>
                    <a:p>
                      <a:pPr algn="ctr" rtl="0" fontAlgn="ctr"/>
                      <a:r>
                        <a:rPr lang="en-US" sz="1800" b="0" i="0" u="none" strike="noStrike" dirty="0">
                          <a:solidFill>
                            <a:srgbClr val="000000"/>
                          </a:solidFill>
                          <a:latin typeface="Calibri"/>
                        </a:rPr>
                        <a:t>New DTC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Nos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5024</a:t>
                      </a:r>
                      <a:endParaRPr lang="en-US" sz="1800" b="0" i="0" u="none" strike="noStrike" dirty="0">
                        <a:solidFill>
                          <a:srgbClr val="000000"/>
                        </a:solidFill>
                        <a:latin typeface="Cambria"/>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mbria"/>
                        </a:rPr>
                        <a:t>5000</a:t>
                      </a:r>
                      <a:endParaRPr lang="en-US" sz="1800" b="0" i="0" u="none" strike="noStrike" dirty="0">
                        <a:solidFill>
                          <a:srgbClr val="000000"/>
                        </a:solidFill>
                        <a:latin typeface="Cambria"/>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smtClean="0">
                          <a:solidFill>
                            <a:srgbClr val="000000"/>
                          </a:solidFill>
                          <a:latin typeface="Calibri"/>
                        </a:rPr>
                        <a:t>99.5%</a:t>
                      </a:r>
                      <a:endParaRPr lang="en-US" sz="18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682755">
                <a:tc>
                  <a:txBody>
                    <a:bodyPr/>
                    <a:lstStyle/>
                    <a:p>
                      <a:pPr algn="ctr" rtl="0" fontAlgn="ctr"/>
                      <a:r>
                        <a:rPr lang="en-US" sz="1800" b="0" i="0" u="none" strike="noStrike" dirty="0">
                          <a:solidFill>
                            <a:srgbClr val="000000"/>
                          </a:solidFill>
                          <a:latin typeface="Calibri"/>
                        </a:rPr>
                        <a:t>Augmentation of DTC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a:solidFill>
                            <a:srgbClr val="000000"/>
                          </a:solidFill>
                          <a:latin typeface="Calibri"/>
                        </a:rPr>
                        <a:t>Nos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4180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4180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mbria"/>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0" i="0" u="none" strike="noStrike" dirty="0">
                          <a:solidFill>
                            <a:srgbClr val="000000"/>
                          </a:solidFill>
                          <a:latin typeface="Calibri"/>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extLst>
      <p:ext uri="{BB962C8B-B14F-4D97-AF65-F5344CB8AC3E}">
        <p14:creationId xmlns="" xmlns:p14="http://schemas.microsoft.com/office/powerpoint/2010/main" val="125782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dirty="0"/>
              <a:t>Region Wise Summary – Nagpur Region </a:t>
            </a:r>
          </a:p>
        </p:txBody>
      </p:sp>
      <p:sp>
        <p:nvSpPr>
          <p:cNvPr id="3" name="Content Placeholder 2"/>
          <p:cNvSpPr>
            <a:spLocks noGrp="1"/>
          </p:cNvSpPr>
          <p:nvPr>
            <p:ph sz="quarter" idx="13"/>
          </p:nvPr>
        </p:nvSpPr>
        <p:spPr/>
        <p:txBody>
          <a:bodyPr/>
          <a:lstStyle/>
          <a:p>
            <a:r>
              <a:rPr lang="en-US" dirty="0"/>
              <a:t>  </a:t>
            </a:r>
          </a:p>
        </p:txBody>
      </p:sp>
      <p:graphicFrame>
        <p:nvGraphicFramePr>
          <p:cNvPr id="6" name="Table 5"/>
          <p:cNvGraphicFramePr>
            <a:graphicFrameLocks noGrp="1"/>
          </p:cNvGraphicFramePr>
          <p:nvPr/>
        </p:nvGraphicFramePr>
        <p:xfrm>
          <a:off x="142844" y="857232"/>
          <a:ext cx="8786875" cy="5838177"/>
        </p:xfrm>
        <a:graphic>
          <a:graphicData uri="http://schemas.openxmlformats.org/drawingml/2006/table">
            <a:tbl>
              <a:tblPr/>
              <a:tblGrid>
                <a:gridCol w="334453"/>
                <a:gridCol w="988383"/>
                <a:gridCol w="803686"/>
                <a:gridCol w="565325"/>
                <a:gridCol w="559084"/>
                <a:gridCol w="334453"/>
                <a:gridCol w="429298"/>
                <a:gridCol w="444273"/>
                <a:gridCol w="445521"/>
                <a:gridCol w="334453"/>
                <a:gridCol w="334453"/>
                <a:gridCol w="334453"/>
                <a:gridCol w="334453"/>
                <a:gridCol w="334453"/>
                <a:gridCol w="334453"/>
                <a:gridCol w="334453"/>
                <a:gridCol w="334453"/>
                <a:gridCol w="334453"/>
                <a:gridCol w="333204"/>
                <a:gridCol w="539118"/>
              </a:tblGrid>
              <a:tr h="427529">
                <a:tc rowSpan="2">
                  <a:txBody>
                    <a:bodyPr/>
                    <a:lstStyle/>
                    <a:p>
                      <a:pPr algn="ctr" fontAlgn="ctr"/>
                      <a:r>
                        <a:rPr lang="en-US" sz="900" b="1" i="0" u="none" strike="noStrike" dirty="0" err="1">
                          <a:solidFill>
                            <a:srgbClr val="000000"/>
                          </a:solidFill>
                          <a:latin typeface="Cambria"/>
                        </a:rPr>
                        <a:t>Sr</a:t>
                      </a:r>
                      <a:r>
                        <a:rPr lang="en-US" sz="900" b="1" i="0" u="none" strike="noStrike" dirty="0">
                          <a:solidFill>
                            <a:srgbClr val="000000"/>
                          </a:solidFill>
                          <a:latin typeface="Cambria"/>
                        </a:rPr>
                        <a:t> No</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Zone</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a:solidFill>
                            <a:srgbClr val="000000"/>
                          </a:solidFill>
                          <a:latin typeface="Cambria"/>
                        </a:rPr>
                        <a:t>Circle</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a:solidFill>
                            <a:srgbClr val="000000"/>
                          </a:solidFill>
                          <a:latin typeface="Cambria"/>
                        </a:rPr>
                        <a:t>LOA Cost (Rs In Crs)</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Scheme Cost </a:t>
                      </a:r>
                      <a:endParaRPr lang="en-US" sz="900" b="1" i="0" u="none" strike="noStrike" dirty="0" smtClean="0">
                        <a:solidFill>
                          <a:srgbClr val="000000"/>
                        </a:solidFill>
                        <a:latin typeface="Cambria"/>
                      </a:endParaRPr>
                    </a:p>
                    <a:p>
                      <a:pPr algn="ctr" fontAlgn="ctr"/>
                      <a:r>
                        <a:rPr lang="en-US" sz="900" b="1" i="0" u="none" strike="noStrike" dirty="0" smtClean="0">
                          <a:solidFill>
                            <a:srgbClr val="000000"/>
                          </a:solidFill>
                          <a:latin typeface="Cambria"/>
                        </a:rPr>
                        <a:t>(</a:t>
                      </a:r>
                      <a:r>
                        <a:rPr lang="en-US" sz="900" b="1" i="0" u="none" strike="noStrike" dirty="0">
                          <a:solidFill>
                            <a:srgbClr val="000000"/>
                          </a:solidFill>
                          <a:latin typeface="Cambria"/>
                        </a:rPr>
                        <a:t>In Rs </a:t>
                      </a:r>
                      <a:r>
                        <a:rPr lang="en-US" sz="900" b="1" i="0" u="none" strike="noStrike" dirty="0" err="1">
                          <a:solidFill>
                            <a:srgbClr val="000000"/>
                          </a:solidFill>
                          <a:latin typeface="Cambria"/>
                        </a:rPr>
                        <a:t>Crs</a:t>
                      </a:r>
                      <a:r>
                        <a:rPr lang="en-US" sz="900" b="1" i="0" u="none" strike="noStrike" dirty="0">
                          <a:solidFill>
                            <a:srgbClr val="000000"/>
                          </a:solidFill>
                          <a:latin typeface="Cambria"/>
                        </a:rPr>
                        <a:t>.)</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000000"/>
                          </a:solidFill>
                          <a:latin typeface="Cambria"/>
                        </a:rPr>
                        <a:t>New Substation</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dirty="0">
                          <a:solidFill>
                            <a:srgbClr val="000000"/>
                          </a:solidFill>
                          <a:latin typeface="Cambria"/>
                        </a:rPr>
                        <a:t>Augmentation </a:t>
                      </a:r>
                      <a:r>
                        <a:rPr lang="en-US" sz="900" b="1" i="0" u="none" strike="noStrike" dirty="0" smtClean="0">
                          <a:solidFill>
                            <a:srgbClr val="000000"/>
                          </a:solidFill>
                          <a:latin typeface="Cambria"/>
                        </a:rPr>
                        <a:t>Power of Transformer</a:t>
                      </a:r>
                      <a:endParaRPr lang="en-US" sz="900" b="1"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dirty="0">
                          <a:solidFill>
                            <a:srgbClr val="000000"/>
                          </a:solidFill>
                          <a:latin typeface="Cambria"/>
                        </a:rPr>
                        <a:t>Additional of Power Transformer</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New DTC</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DTC Augmentation</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LT Line</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HT Line</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900" b="1" i="0" u="none" strike="noStrike">
                          <a:solidFill>
                            <a:srgbClr val="000000"/>
                          </a:solidFill>
                          <a:latin typeface="Cambria"/>
                        </a:rPr>
                        <a:t>% Progress</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159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b="1" i="0" u="none" strike="noStrike">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2025" marR="2025" marT="20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r>
              <a:tr h="231364">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Amravati</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Yavatmal</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12.36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13.11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39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39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Amravati</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121.94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124.38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284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284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Amravati Total</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137.49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258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258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323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323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Chandrapur</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Chandrapur</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68.74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Gadchiroli</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27.80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Chandrapur Total</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96.54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183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183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202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202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Akola</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Akola</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17.96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Buldhana</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17.35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Washim</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12.92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Akola Total</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48.22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86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86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n-US" sz="900" b="0" i="0" u="none" strike="noStrike">
                          <a:solidFill>
                            <a:srgbClr val="000000"/>
                          </a:solidFill>
                          <a:latin typeface="Cambria"/>
                        </a:rPr>
                        <a:t>Nagpur</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Nagpur R</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113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119.38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133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133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250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250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345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345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Nagpur U</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133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141.07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157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157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309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309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552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552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10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Nagpur DF</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57.08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195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195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104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104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155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155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11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Wardha</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34.87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Nagpur Total</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340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352.40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567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567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384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384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636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636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31364">
                <a:tc>
                  <a:txBody>
                    <a:bodyPr/>
                    <a:lstStyle/>
                    <a:p>
                      <a:pPr algn="ctr" fontAlgn="ctr"/>
                      <a:r>
                        <a:rPr lang="en-US" sz="900" b="0" i="0" u="none" strike="noStrike">
                          <a:solidFill>
                            <a:srgbClr val="000000"/>
                          </a:solidFill>
                          <a:latin typeface="Cambria"/>
                        </a:rPr>
                        <a:t>12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Gondia</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Bhandara</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16.79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0" i="0" u="none" strike="noStrike">
                          <a:solidFill>
                            <a:srgbClr val="000000"/>
                          </a:solidFill>
                          <a:latin typeface="Cambria"/>
                        </a:rPr>
                        <a:t>13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Gondia</a:t>
                      </a:r>
                      <a:endParaRPr lang="en-US" sz="900" b="0" i="0" u="none" strike="noStrike" dirty="0">
                        <a:solidFill>
                          <a:srgbClr val="000000"/>
                        </a:solidFill>
                        <a:latin typeface="Cambria"/>
                      </a:endParaRP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28.21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Gondia Total</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44.99</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126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126</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44</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97</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31364">
                <a:tc>
                  <a:txBody>
                    <a:bodyPr/>
                    <a:lstStyle/>
                    <a:p>
                      <a:pPr algn="ctr"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Nagpur Total</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l" fontAlgn="ctr"/>
                      <a:r>
                        <a:rPr lang="en-US" sz="900" b="1" i="0" u="none" strike="noStrike">
                          <a:solidFill>
                            <a:srgbClr val="000000"/>
                          </a:solidFill>
                          <a:latin typeface="Cambria"/>
                        </a:rPr>
                        <a:t> </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678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680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40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40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15</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1302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1302</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820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820</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878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878</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1861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1861</a:t>
                      </a:r>
                    </a:p>
                  </a:txBody>
                  <a:tcPr marL="2025" marR="2025" marT="20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100%</a:t>
                      </a:r>
                    </a:p>
                  </a:txBody>
                  <a:tcPr marL="2025" marR="2025" marT="20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B3C6E7"/>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358082" cy="838199"/>
          </a:xfrm>
        </p:spPr>
        <p:txBody>
          <a:bodyPr>
            <a:normAutofit fontScale="90000"/>
          </a:bodyPr>
          <a:lstStyle/>
          <a:p>
            <a:pPr algn="l"/>
            <a:r>
              <a:rPr lang="en-US" dirty="0"/>
              <a:t>Region Wise Summary – Aurangabad Region </a:t>
            </a:r>
          </a:p>
        </p:txBody>
      </p:sp>
      <p:sp>
        <p:nvSpPr>
          <p:cNvPr id="3" name="Content Placeholder 2"/>
          <p:cNvSpPr>
            <a:spLocks noGrp="1"/>
          </p:cNvSpPr>
          <p:nvPr>
            <p:ph sz="quarter" idx="13"/>
          </p:nvPr>
        </p:nvSpPr>
        <p:spPr/>
        <p:txBody>
          <a:bodyPr/>
          <a:lstStyle/>
          <a:p>
            <a:r>
              <a:rPr lang="en-US" dirty="0"/>
              <a:t>  </a:t>
            </a:r>
          </a:p>
        </p:txBody>
      </p:sp>
      <p:graphicFrame>
        <p:nvGraphicFramePr>
          <p:cNvPr id="6" name="Table 5"/>
          <p:cNvGraphicFramePr>
            <a:graphicFrameLocks noGrp="1"/>
          </p:cNvGraphicFramePr>
          <p:nvPr/>
        </p:nvGraphicFramePr>
        <p:xfrm>
          <a:off x="214282" y="785794"/>
          <a:ext cx="8715437" cy="5531576"/>
        </p:xfrm>
        <a:graphic>
          <a:graphicData uri="http://schemas.openxmlformats.org/drawingml/2006/table">
            <a:tbl>
              <a:tblPr/>
              <a:tblGrid>
                <a:gridCol w="331734"/>
                <a:gridCol w="980347"/>
                <a:gridCol w="797150"/>
                <a:gridCol w="560728"/>
                <a:gridCol w="554539"/>
                <a:gridCol w="331734"/>
                <a:gridCol w="425808"/>
                <a:gridCol w="440661"/>
                <a:gridCol w="441899"/>
                <a:gridCol w="331734"/>
                <a:gridCol w="331734"/>
                <a:gridCol w="331734"/>
                <a:gridCol w="331734"/>
                <a:gridCol w="331734"/>
                <a:gridCol w="331734"/>
                <a:gridCol w="331734"/>
                <a:gridCol w="331734"/>
                <a:gridCol w="331734"/>
                <a:gridCol w="330496"/>
                <a:gridCol w="534735"/>
              </a:tblGrid>
              <a:tr h="541045">
                <a:tc rowSpan="2">
                  <a:txBody>
                    <a:bodyPr/>
                    <a:lstStyle/>
                    <a:p>
                      <a:pPr algn="ctr" fontAlgn="ctr"/>
                      <a:r>
                        <a:rPr lang="en-US" sz="1000" b="1" i="0" u="none" strike="noStrike" dirty="0" err="1">
                          <a:solidFill>
                            <a:srgbClr val="000000"/>
                          </a:solidFill>
                          <a:latin typeface="Cambria"/>
                        </a:rPr>
                        <a:t>Sr</a:t>
                      </a:r>
                      <a:r>
                        <a:rPr lang="en-US" sz="1000" b="1" i="0" u="none" strike="noStrike" dirty="0">
                          <a:solidFill>
                            <a:srgbClr val="000000"/>
                          </a:solidFill>
                          <a:latin typeface="Cambria"/>
                        </a:rPr>
                        <a:t> No</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Zone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a:solidFill>
                            <a:srgbClr val="000000"/>
                          </a:solidFill>
                          <a:latin typeface="Cambria"/>
                        </a:rPr>
                        <a:t>Circle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LOA Cost (Rs In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Scheme Cost (In Rs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1" i="0" u="none" strike="noStrike">
                          <a:solidFill>
                            <a:srgbClr val="000000"/>
                          </a:solidFill>
                          <a:latin typeface="Cambria"/>
                        </a:rPr>
                        <a:t>New Substation</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Augmentation of Power Transformer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Additional of Power Transformer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New DTC</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DTC Augmentation</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LT Line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HT Line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1000" b="1" i="0" u="none" strike="noStrike">
                          <a:solidFill>
                            <a:srgbClr val="000000"/>
                          </a:solidFill>
                          <a:latin typeface="Cambria"/>
                        </a:rPr>
                        <a:t>% Progress</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794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r>
              <a:tr h="333575">
                <a:tc>
                  <a:txBody>
                    <a:bodyPr/>
                    <a:lstStyle/>
                    <a:p>
                      <a:pPr algn="ctr" fontAlgn="ctr"/>
                      <a:r>
                        <a:rPr lang="en-US" sz="1000" b="0" i="0" u="none" strike="noStrike">
                          <a:solidFill>
                            <a:srgbClr val="000000"/>
                          </a:solidFill>
                          <a:latin typeface="Cambria"/>
                        </a:rPr>
                        <a:t>14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Nanded</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Hingoli</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29.98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15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Nanded</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91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91.35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197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197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68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68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876">
                <a:tc>
                  <a:txBody>
                    <a:bodyPr/>
                    <a:lstStyle/>
                    <a:p>
                      <a:pPr algn="ctr" fontAlgn="ctr"/>
                      <a:r>
                        <a:rPr lang="en-US" sz="1000" b="0" i="0" u="none" strike="noStrike">
                          <a:solidFill>
                            <a:srgbClr val="000000"/>
                          </a:solidFill>
                          <a:latin typeface="Cambria"/>
                        </a:rPr>
                        <a:t>16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Parbhani</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63.40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103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876">
                <a:tc>
                  <a:txBody>
                    <a:bodyPr/>
                    <a:lstStyle/>
                    <a:p>
                      <a:pPr algn="ctr"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Nanded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187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184.74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380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380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254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254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284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284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321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321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333575">
                <a:tc>
                  <a:txBody>
                    <a:bodyPr/>
                    <a:lstStyle/>
                    <a:p>
                      <a:pPr algn="ctr" fontAlgn="ctr"/>
                      <a:r>
                        <a:rPr lang="en-US" sz="1000" b="0" i="0" u="none" strike="noStrike">
                          <a:solidFill>
                            <a:srgbClr val="000000"/>
                          </a:solidFill>
                          <a:latin typeface="Cambria"/>
                        </a:rPr>
                        <a:t>17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Latur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Beed</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47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48.16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163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1876">
                <a:tc>
                  <a:txBody>
                    <a:bodyPr/>
                    <a:lstStyle/>
                    <a:p>
                      <a:pPr algn="ctr" fontAlgn="ctr"/>
                      <a:r>
                        <a:rPr lang="en-US" sz="1000" b="0" i="0" u="none" strike="noStrike">
                          <a:solidFill>
                            <a:srgbClr val="000000"/>
                          </a:solidFill>
                          <a:latin typeface="Cambria"/>
                        </a:rPr>
                        <a:t>18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Latur</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56.40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205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205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19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Osmanabad</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65.82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139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3575">
                <a:tc>
                  <a:txBody>
                    <a:bodyPr/>
                    <a:lstStyle/>
                    <a:p>
                      <a:pPr algn="ctr"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Latur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170.37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596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596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428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428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353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353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334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334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333575">
                <a:tc>
                  <a:txBody>
                    <a:bodyPr/>
                    <a:lstStyle/>
                    <a:p>
                      <a:pPr algn="ctr" fontAlgn="ctr"/>
                      <a:r>
                        <a:rPr lang="en-US" sz="1000" b="0" i="0" u="none" strike="noStrike">
                          <a:solidFill>
                            <a:srgbClr val="000000"/>
                          </a:solidFill>
                          <a:latin typeface="Cambria"/>
                        </a:rPr>
                        <a:t>20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Auranagbad</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Aurangabad U</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106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111.09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242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242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306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306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127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127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21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a:solidFill>
                            <a:srgbClr val="000000"/>
                          </a:solidFill>
                          <a:latin typeface="Cambria"/>
                        </a:rPr>
                        <a:t>Aurangabad 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29.87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3575">
                <a:tc>
                  <a:txBody>
                    <a:bodyPr/>
                    <a:lstStyle/>
                    <a:p>
                      <a:pPr algn="ctr" fontAlgn="ctr"/>
                      <a:r>
                        <a:rPr lang="en-US" sz="1000" b="0" i="0" u="none" strike="noStrike">
                          <a:solidFill>
                            <a:srgbClr val="000000"/>
                          </a:solidFill>
                          <a:latin typeface="Cambria"/>
                        </a:rPr>
                        <a:t>22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Jalna</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35.08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46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3575">
                <a:tc>
                  <a:txBody>
                    <a:bodyPr/>
                    <a:lstStyle/>
                    <a:p>
                      <a:pPr algn="ctr"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Auranagbad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176.04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463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463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448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448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163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163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218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218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333575">
                <a:tc>
                  <a:txBody>
                    <a:bodyPr/>
                    <a:lstStyle/>
                    <a:p>
                      <a:pPr algn="ctr"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Auranagbad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l"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538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531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29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29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1439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1439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1130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1130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873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873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B3C6E7"/>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358082" cy="838199"/>
          </a:xfrm>
        </p:spPr>
        <p:txBody>
          <a:bodyPr>
            <a:normAutofit/>
          </a:bodyPr>
          <a:lstStyle/>
          <a:p>
            <a:pPr algn="l"/>
            <a:r>
              <a:rPr lang="en-US" dirty="0"/>
              <a:t>Region Wise Summary – </a:t>
            </a:r>
            <a:r>
              <a:rPr lang="en-US" dirty="0" err="1"/>
              <a:t>Pune</a:t>
            </a:r>
            <a:r>
              <a:rPr lang="en-US" dirty="0"/>
              <a:t> Region </a:t>
            </a:r>
          </a:p>
        </p:txBody>
      </p:sp>
      <p:sp>
        <p:nvSpPr>
          <p:cNvPr id="3" name="Content Placeholder 2"/>
          <p:cNvSpPr>
            <a:spLocks noGrp="1"/>
          </p:cNvSpPr>
          <p:nvPr>
            <p:ph sz="quarter" idx="13"/>
          </p:nvPr>
        </p:nvSpPr>
        <p:spPr/>
        <p:txBody>
          <a:bodyPr/>
          <a:lstStyle/>
          <a:p>
            <a:r>
              <a:rPr lang="en-US" dirty="0"/>
              <a:t>  </a:t>
            </a:r>
          </a:p>
        </p:txBody>
      </p:sp>
      <p:graphicFrame>
        <p:nvGraphicFramePr>
          <p:cNvPr id="5" name="Table 4"/>
          <p:cNvGraphicFramePr>
            <a:graphicFrameLocks noGrp="1"/>
          </p:cNvGraphicFramePr>
          <p:nvPr/>
        </p:nvGraphicFramePr>
        <p:xfrm>
          <a:off x="285720" y="857232"/>
          <a:ext cx="8644001" cy="5687916"/>
        </p:xfrm>
        <a:graphic>
          <a:graphicData uri="http://schemas.openxmlformats.org/drawingml/2006/table">
            <a:tbl>
              <a:tblPr/>
              <a:tblGrid>
                <a:gridCol w="329015"/>
                <a:gridCol w="972311"/>
                <a:gridCol w="790616"/>
                <a:gridCol w="556132"/>
                <a:gridCol w="549994"/>
                <a:gridCol w="329015"/>
                <a:gridCol w="422318"/>
                <a:gridCol w="437049"/>
                <a:gridCol w="438277"/>
                <a:gridCol w="329015"/>
                <a:gridCol w="329015"/>
                <a:gridCol w="329015"/>
                <a:gridCol w="329015"/>
                <a:gridCol w="329015"/>
                <a:gridCol w="329015"/>
                <a:gridCol w="329015"/>
                <a:gridCol w="329015"/>
                <a:gridCol w="329015"/>
                <a:gridCol w="327787"/>
                <a:gridCol w="530352"/>
              </a:tblGrid>
              <a:tr h="537058">
                <a:tc rowSpan="2">
                  <a:txBody>
                    <a:bodyPr/>
                    <a:lstStyle/>
                    <a:p>
                      <a:pPr algn="ctr" fontAlgn="ctr"/>
                      <a:r>
                        <a:rPr lang="en-US" sz="1000" b="1" i="0" u="none" strike="noStrike" dirty="0" err="1">
                          <a:solidFill>
                            <a:srgbClr val="000000"/>
                          </a:solidFill>
                          <a:latin typeface="Cambria"/>
                        </a:rPr>
                        <a:t>Sr</a:t>
                      </a:r>
                      <a:r>
                        <a:rPr lang="en-US" sz="1000" b="1" i="0" u="none" strike="noStrike" dirty="0">
                          <a:solidFill>
                            <a:srgbClr val="000000"/>
                          </a:solidFill>
                          <a:latin typeface="Cambria"/>
                        </a:rPr>
                        <a:t> No</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Zone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Circle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LOA Cost (Rs In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1" i="0" u="none" strike="noStrike" dirty="0">
                          <a:solidFill>
                            <a:srgbClr val="000000"/>
                          </a:solidFill>
                          <a:latin typeface="Cambria"/>
                        </a:rPr>
                        <a:t>Scheme Cost (In Rs </a:t>
                      </a:r>
                      <a:r>
                        <a:rPr lang="en-US" sz="1000" b="1" i="0" u="none" strike="noStrike" dirty="0" err="1">
                          <a:solidFill>
                            <a:srgbClr val="000000"/>
                          </a:solidFill>
                          <a:latin typeface="Cambria"/>
                        </a:rPr>
                        <a:t>Crs</a:t>
                      </a:r>
                      <a:r>
                        <a:rPr lang="en-US" sz="1000" b="1" i="0" u="none" strike="noStrike" dirty="0">
                          <a:solidFill>
                            <a:srgbClr val="000000"/>
                          </a:solidFill>
                          <a:latin typeface="Cambria"/>
                        </a:rPr>
                        <a:t>.)</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1" i="0" u="none" strike="noStrike">
                          <a:solidFill>
                            <a:srgbClr val="000000"/>
                          </a:solidFill>
                          <a:latin typeface="Cambria"/>
                        </a:rPr>
                        <a:t>New Substation</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Augmentation of Power Transformer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Additional of Power Transformer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New DTC</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DTC Augmentation</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LT Line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a:solidFill>
                            <a:srgbClr val="000000"/>
                          </a:solidFill>
                          <a:latin typeface="Cambria"/>
                        </a:rPr>
                        <a:t>HT Line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1000" b="1" i="0" u="none" strike="noStrike">
                          <a:solidFill>
                            <a:srgbClr val="000000"/>
                          </a:solidFill>
                          <a:latin typeface="Cambria"/>
                        </a:rPr>
                        <a:t>% Progress</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0225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err="1">
                          <a:solidFill>
                            <a:srgbClr val="000000"/>
                          </a:solidFill>
                          <a:latin typeface="Cambria"/>
                        </a:rPr>
                        <a:t>Comm</a:t>
                      </a:r>
                      <a:r>
                        <a:rPr lang="en-US" sz="1000" b="1" i="0" u="none" strike="noStrike" dirty="0">
                          <a:solidFill>
                            <a:srgbClr val="000000"/>
                          </a:solidFill>
                          <a:latin typeface="Cambria"/>
                        </a:rPr>
                        <a:t>/</a:t>
                      </a:r>
                      <a:r>
                        <a:rPr lang="en-US" sz="1000" b="1" i="0" u="none" strike="noStrike" dirty="0" err="1">
                          <a:solidFill>
                            <a:srgbClr val="000000"/>
                          </a:solidFill>
                          <a:latin typeface="Cambria"/>
                        </a:rPr>
                        <a:t>Comm</a:t>
                      </a:r>
                      <a:endParaRPr lang="en-US" sz="1000" b="1" i="0" u="none" strike="noStrike" dirty="0">
                        <a:solidFill>
                          <a:srgbClr val="000000"/>
                        </a:solidFill>
                        <a:latin typeface="Cambria"/>
                      </a:endParaRP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Scope</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Cambria"/>
                        </a:rPr>
                        <a:t>Comm/Comm</a:t>
                      </a:r>
                    </a:p>
                  </a:txBody>
                  <a:tcPr marL="2658" marR="2658" marT="265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r>
              <a:tr h="331117">
                <a:tc>
                  <a:txBody>
                    <a:bodyPr/>
                    <a:lstStyle/>
                    <a:p>
                      <a:pPr algn="ctr" fontAlgn="ctr"/>
                      <a:r>
                        <a:rPr lang="en-US" sz="1000" b="0" i="0" u="none" strike="noStrike" dirty="0" smtClean="0">
                          <a:solidFill>
                            <a:srgbClr val="000000"/>
                          </a:solidFill>
                          <a:latin typeface="Cambria"/>
                        </a:rPr>
                        <a:t>23</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Baramati</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Satara</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26.84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95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95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50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24</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Baramati</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26.65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85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85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25</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Solapur</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27.11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150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150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78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36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Baramati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80.59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230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230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225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225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171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123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123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331117">
                <a:tc>
                  <a:txBody>
                    <a:bodyPr/>
                    <a:lstStyle/>
                    <a:p>
                      <a:pPr algn="ctr" fontAlgn="ctr"/>
                      <a:r>
                        <a:rPr lang="en-US" sz="1000" b="0" i="0" u="none" strike="noStrike" dirty="0" smtClean="0">
                          <a:solidFill>
                            <a:srgbClr val="000000"/>
                          </a:solidFill>
                          <a:latin typeface="Cambria"/>
                        </a:rPr>
                        <a:t>26</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Cambria"/>
                        </a:rPr>
                        <a:t>Pune</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err="1">
                          <a:solidFill>
                            <a:srgbClr val="000000"/>
                          </a:solidFill>
                          <a:latin typeface="Cambria"/>
                        </a:rPr>
                        <a:t>Pune</a:t>
                      </a:r>
                      <a:r>
                        <a:rPr lang="en-US" sz="1000" b="0" i="0" u="none" strike="noStrike" dirty="0">
                          <a:solidFill>
                            <a:srgbClr val="000000"/>
                          </a:solidFill>
                          <a:latin typeface="Cambria"/>
                        </a:rPr>
                        <a:t> 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9.69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27</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Rastapeth</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71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71.35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71</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147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28</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Ganeshkhind</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36.00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94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94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87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Pune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120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117.04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76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76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245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245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331117">
                <a:tc>
                  <a:txBody>
                    <a:bodyPr/>
                    <a:lstStyle/>
                    <a:p>
                      <a:pPr algn="ctr" fontAlgn="ctr"/>
                      <a:r>
                        <a:rPr lang="en-US" sz="1000" b="0" i="0" u="none" strike="noStrike" dirty="0" smtClean="0">
                          <a:solidFill>
                            <a:srgbClr val="000000"/>
                          </a:solidFill>
                          <a:latin typeface="Cambria"/>
                        </a:rPr>
                        <a:t>29</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Cambria"/>
                        </a:rPr>
                        <a:t>Kolhapur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ambria"/>
                        </a:rPr>
                        <a:t>Kolhapur</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68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56.47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79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79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168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168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86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0" i="0" u="none" strike="noStrike" dirty="0" smtClean="0">
                          <a:solidFill>
                            <a:srgbClr val="000000"/>
                          </a:solidFill>
                          <a:latin typeface="Cambria"/>
                        </a:rPr>
                        <a:t>30</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00" b="0" i="0" u="none" strike="noStrike" dirty="0" err="1">
                          <a:solidFill>
                            <a:srgbClr val="000000"/>
                          </a:solidFill>
                          <a:latin typeface="Cambria"/>
                        </a:rPr>
                        <a:t>Sangli</a:t>
                      </a:r>
                      <a:endParaRPr lang="en-US" sz="1000" b="0" i="0" u="none" strike="noStrike" dirty="0">
                        <a:solidFill>
                          <a:srgbClr val="000000"/>
                        </a:solidFill>
                        <a:latin typeface="Cambria"/>
                      </a:endParaRP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28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32.89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88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Cambria"/>
                        </a:rPr>
                        <a:t>88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27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000000"/>
                          </a:solidFill>
                          <a:latin typeface="Cambria"/>
                        </a:rPr>
                        <a:t>44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00" b="0"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1117">
                <a:tc>
                  <a:txBody>
                    <a:bodyPr/>
                    <a:lstStyle/>
                    <a:p>
                      <a:pPr algn="ctr"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Kolhapur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96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89.36</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167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167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312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138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138</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129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dirty="0">
                          <a:solidFill>
                            <a:srgbClr val="000000"/>
                          </a:solidFill>
                          <a:latin typeface="Cambria"/>
                        </a:rPr>
                        <a:t>129</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1000" b="1" i="0" u="none" strike="noStrike">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331117">
                <a:tc>
                  <a:txBody>
                    <a:bodyPr/>
                    <a:lstStyle/>
                    <a:p>
                      <a:pPr algn="ctr" fontAlgn="ctr"/>
                      <a:r>
                        <a:rPr lang="en-US" sz="1000" b="1" i="0" u="none" strike="noStrike" dirty="0">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Pune Total</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l" fontAlgn="ctr"/>
                      <a:r>
                        <a:rPr lang="en-US" sz="1000" b="1" i="0" u="none" strike="noStrike">
                          <a:solidFill>
                            <a:srgbClr val="000000"/>
                          </a:solidFill>
                          <a:latin typeface="Cambria"/>
                        </a:rPr>
                        <a:t> </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297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287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12</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4</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583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583</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560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560</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385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385</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a:solidFill>
                            <a:srgbClr val="000000"/>
                          </a:solidFill>
                          <a:latin typeface="Cambria"/>
                        </a:rPr>
                        <a:t>497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dirty="0">
                          <a:solidFill>
                            <a:srgbClr val="000000"/>
                          </a:solidFill>
                          <a:latin typeface="Cambria"/>
                        </a:rPr>
                        <a:t>497</a:t>
                      </a:r>
                    </a:p>
                  </a:txBody>
                  <a:tcPr marL="2658" marR="2658" marT="2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1000" b="1" i="0" u="none" strike="noStrike" dirty="0">
                          <a:solidFill>
                            <a:srgbClr val="000000"/>
                          </a:solidFill>
                          <a:latin typeface="Cambria"/>
                        </a:rPr>
                        <a:t>100%</a:t>
                      </a:r>
                    </a:p>
                  </a:txBody>
                  <a:tcPr marL="2658" marR="2658" marT="265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B3C6E7"/>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358082" cy="838199"/>
          </a:xfrm>
        </p:spPr>
        <p:txBody>
          <a:bodyPr>
            <a:normAutofit/>
          </a:bodyPr>
          <a:lstStyle/>
          <a:p>
            <a:pPr algn="l"/>
            <a:r>
              <a:rPr lang="en-US" dirty="0"/>
              <a:t>Region Wise Summary – </a:t>
            </a:r>
            <a:r>
              <a:rPr lang="en-US" dirty="0" err="1"/>
              <a:t>Konkan</a:t>
            </a:r>
            <a:r>
              <a:rPr lang="en-US" dirty="0"/>
              <a:t> Region</a:t>
            </a:r>
          </a:p>
        </p:txBody>
      </p:sp>
      <p:sp>
        <p:nvSpPr>
          <p:cNvPr id="3" name="Content Placeholder 2"/>
          <p:cNvSpPr>
            <a:spLocks noGrp="1"/>
          </p:cNvSpPr>
          <p:nvPr>
            <p:ph sz="quarter" idx="13"/>
          </p:nvPr>
        </p:nvSpPr>
        <p:spPr/>
        <p:txBody>
          <a:bodyPr/>
          <a:lstStyle/>
          <a:p>
            <a:r>
              <a:rPr lang="en-US" dirty="0"/>
              <a:t>  </a:t>
            </a:r>
          </a:p>
        </p:txBody>
      </p:sp>
      <p:graphicFrame>
        <p:nvGraphicFramePr>
          <p:cNvPr id="6" name="Table 5"/>
          <p:cNvGraphicFramePr>
            <a:graphicFrameLocks noGrp="1"/>
          </p:cNvGraphicFramePr>
          <p:nvPr/>
        </p:nvGraphicFramePr>
        <p:xfrm>
          <a:off x="214282" y="714357"/>
          <a:ext cx="8715441" cy="5946723"/>
        </p:xfrm>
        <a:graphic>
          <a:graphicData uri="http://schemas.openxmlformats.org/drawingml/2006/table">
            <a:tbl>
              <a:tblPr/>
              <a:tblGrid>
                <a:gridCol w="331734"/>
                <a:gridCol w="980347"/>
                <a:gridCol w="797151"/>
                <a:gridCol w="560728"/>
                <a:gridCol w="554541"/>
                <a:gridCol w="331734"/>
                <a:gridCol w="425808"/>
                <a:gridCol w="440662"/>
                <a:gridCol w="441900"/>
                <a:gridCol w="331734"/>
                <a:gridCol w="331734"/>
                <a:gridCol w="331734"/>
                <a:gridCol w="331734"/>
                <a:gridCol w="331734"/>
                <a:gridCol w="331734"/>
                <a:gridCol w="331734"/>
                <a:gridCol w="331734"/>
                <a:gridCol w="331734"/>
                <a:gridCol w="330495"/>
                <a:gridCol w="534735"/>
              </a:tblGrid>
              <a:tr h="533114">
                <a:tc rowSpan="2">
                  <a:txBody>
                    <a:bodyPr/>
                    <a:lstStyle/>
                    <a:p>
                      <a:pPr algn="ctr" fontAlgn="ctr"/>
                      <a:r>
                        <a:rPr lang="en-US" sz="900" b="1" i="0" u="none" strike="noStrike" dirty="0" err="1">
                          <a:solidFill>
                            <a:srgbClr val="000000"/>
                          </a:solidFill>
                          <a:latin typeface="Cambria"/>
                        </a:rPr>
                        <a:t>Sr</a:t>
                      </a:r>
                      <a:r>
                        <a:rPr lang="en-US" sz="900" b="1" i="0" u="none" strike="noStrike" dirty="0">
                          <a:solidFill>
                            <a:srgbClr val="000000"/>
                          </a:solidFill>
                          <a:latin typeface="Cambria"/>
                        </a:rPr>
                        <a:t> No</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Zone</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Circle</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LOA Cost (Rs In </a:t>
                      </a:r>
                      <a:r>
                        <a:rPr lang="en-US" sz="900" b="1" i="0" u="none" strike="noStrike" dirty="0" err="1">
                          <a:solidFill>
                            <a:srgbClr val="000000"/>
                          </a:solidFill>
                          <a:latin typeface="Cambria"/>
                        </a:rPr>
                        <a:t>Crs</a:t>
                      </a:r>
                      <a:r>
                        <a:rPr lang="en-US" sz="900" b="1" i="0" u="none" strike="noStrike" dirty="0">
                          <a:solidFill>
                            <a:srgbClr val="000000"/>
                          </a:solidFill>
                          <a:latin typeface="Cambria"/>
                        </a:rPr>
                        <a:t>)</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a:solidFill>
                            <a:srgbClr val="000000"/>
                          </a:solidFill>
                          <a:latin typeface="Cambria"/>
                        </a:rPr>
                        <a:t>Scheme Cost (In Rs </a:t>
                      </a:r>
                      <a:r>
                        <a:rPr lang="en-US" sz="900" b="1" i="0" u="none" strike="noStrike" dirty="0" err="1">
                          <a:solidFill>
                            <a:srgbClr val="000000"/>
                          </a:solidFill>
                          <a:latin typeface="Cambria"/>
                        </a:rPr>
                        <a:t>Crs</a:t>
                      </a:r>
                      <a:r>
                        <a:rPr lang="en-US" sz="900" b="1" i="0" u="none" strike="noStrike" dirty="0">
                          <a:solidFill>
                            <a:srgbClr val="000000"/>
                          </a:solidFill>
                          <a:latin typeface="Cambria"/>
                        </a:rPr>
                        <a:t>.)</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000000"/>
                          </a:solidFill>
                          <a:latin typeface="Cambria"/>
                        </a:rPr>
                        <a:t>New Substation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dirty="0">
                          <a:solidFill>
                            <a:srgbClr val="000000"/>
                          </a:solidFill>
                          <a:latin typeface="Cambria"/>
                        </a:rPr>
                        <a:t>Augmentation of Power Transformer</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Additional of Power Transformer</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New DTC</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DTC Augmentation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LT Line</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900" b="1" i="0" u="none" strike="noStrike">
                          <a:solidFill>
                            <a:srgbClr val="000000"/>
                          </a:solidFill>
                          <a:latin typeface="Cambria"/>
                        </a:rPr>
                        <a:t>HT Line</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900" b="1" i="0" u="none" strike="noStrike">
                          <a:solidFill>
                            <a:srgbClr val="000000"/>
                          </a:solidFill>
                          <a:latin typeface="Cambria"/>
                        </a:rPr>
                        <a:t>% Progress</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2218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b="1" i="0" u="none" strike="noStrike">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err="1">
                          <a:solidFill>
                            <a:srgbClr val="000000"/>
                          </a:solidFill>
                          <a:latin typeface="Cambria"/>
                        </a:rPr>
                        <a:t>Comm</a:t>
                      </a:r>
                      <a:r>
                        <a:rPr lang="en-US" sz="900" b="1" i="0" u="none" strike="noStrike" dirty="0">
                          <a:solidFill>
                            <a:srgbClr val="000000"/>
                          </a:solidFill>
                          <a:latin typeface="Cambria"/>
                        </a:rPr>
                        <a:t>/</a:t>
                      </a:r>
                      <a:r>
                        <a:rPr lang="en-US" sz="900" b="1" i="0" u="none" strike="noStrike" dirty="0" err="1">
                          <a:solidFill>
                            <a:srgbClr val="000000"/>
                          </a:solidFill>
                          <a:latin typeface="Cambria"/>
                        </a:rPr>
                        <a:t>Comm</a:t>
                      </a:r>
                      <a:endParaRPr lang="en-US" sz="900" b="1" i="0" u="none" strike="noStrike" dirty="0">
                        <a:solidFill>
                          <a:srgbClr val="000000"/>
                        </a:solidFill>
                        <a:latin typeface="Cambria"/>
                      </a:endParaRP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Scope</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Cambria"/>
                        </a:rPr>
                        <a:t>Comm/Comm</a:t>
                      </a:r>
                    </a:p>
                  </a:txBody>
                  <a:tcPr marL="1841" marR="1841" marT="184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r>
              <a:tr h="213352">
                <a:tc>
                  <a:txBody>
                    <a:bodyPr/>
                    <a:lstStyle/>
                    <a:p>
                      <a:pPr algn="ctr" fontAlgn="ctr"/>
                      <a:r>
                        <a:rPr lang="en-US" sz="900" b="0" i="0" u="none" strike="noStrike" dirty="0" smtClean="0">
                          <a:solidFill>
                            <a:srgbClr val="000000"/>
                          </a:solidFill>
                          <a:latin typeface="Cambria"/>
                        </a:rPr>
                        <a:t>31</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Cambria"/>
                        </a:rPr>
                        <a:t>Konkan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Ratnagiri</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38.98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0" i="0" u="none" strike="noStrike" dirty="0" smtClean="0">
                          <a:solidFill>
                            <a:srgbClr val="000000"/>
                          </a:solidFill>
                          <a:latin typeface="Cambria"/>
                        </a:rPr>
                        <a:t>32</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Sindhudurg</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40.32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33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33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Konkan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83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79.30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112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112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164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164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170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170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161315">
                <a:tc>
                  <a:txBody>
                    <a:bodyPr/>
                    <a:lstStyle/>
                    <a:p>
                      <a:pPr algn="ctr" fontAlgn="ctr"/>
                      <a:r>
                        <a:rPr lang="en-US" sz="900" b="0" i="0" u="none" strike="noStrike" dirty="0" smtClean="0">
                          <a:solidFill>
                            <a:srgbClr val="000000"/>
                          </a:solidFill>
                          <a:latin typeface="Cambria"/>
                        </a:rPr>
                        <a:t>33</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Jalgaon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Jalgaon</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95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100.66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326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326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53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7333">
                <a:tc>
                  <a:txBody>
                    <a:bodyPr/>
                    <a:lstStyle/>
                    <a:p>
                      <a:pPr algn="ctr" fontAlgn="ctr"/>
                      <a:r>
                        <a:rPr lang="en-US" sz="900" b="0" i="0" u="none" strike="noStrike" dirty="0" smtClean="0">
                          <a:solidFill>
                            <a:srgbClr val="000000"/>
                          </a:solidFill>
                          <a:latin typeface="Cambria"/>
                        </a:rPr>
                        <a:t>34</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Nandurbar</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38.10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130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130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163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3509">
                <a:tc>
                  <a:txBody>
                    <a:bodyPr/>
                    <a:lstStyle/>
                    <a:p>
                      <a:pPr algn="ctr" fontAlgn="ctr"/>
                      <a:r>
                        <a:rPr lang="en-US" sz="900" b="0" i="0" u="none" strike="noStrike" smtClean="0">
                          <a:solidFill>
                            <a:srgbClr val="000000"/>
                          </a:solidFill>
                          <a:latin typeface="Cambria"/>
                        </a:rPr>
                        <a:t>35</a:t>
                      </a:r>
                      <a:endParaRPr lang="en-US" sz="900" b="0" i="0" u="none" strike="noStrike">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Dhule</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59.31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250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250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208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3509">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Jalgaon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198.08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706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706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dirty="0">
                          <a:solidFill>
                            <a:srgbClr val="000000"/>
                          </a:solidFill>
                          <a:latin typeface="Cambria"/>
                        </a:rPr>
                        <a:t>586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586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387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345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13352">
                <a:tc>
                  <a:txBody>
                    <a:bodyPr/>
                    <a:lstStyle/>
                    <a:p>
                      <a:pPr algn="ctr" fontAlgn="ctr"/>
                      <a:r>
                        <a:rPr lang="en-US" sz="900" b="0" i="0" u="none" strike="noStrike">
                          <a:solidFill>
                            <a:srgbClr val="000000"/>
                          </a:solidFill>
                          <a:latin typeface="Cambria"/>
                        </a:rPr>
                        <a:t>36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Kalyan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Vasai</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86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94.65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94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174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174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248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248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37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Kalyan II</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52.03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38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a:solidFill>
                            <a:srgbClr val="000000"/>
                          </a:solidFill>
                          <a:latin typeface="Cambria"/>
                        </a:rPr>
                        <a:t>Kalyan I</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64.03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179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latin typeface="Cambria"/>
                        </a:rPr>
                        <a:t>179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Kalyan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202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210.71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413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413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156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156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347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347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13352">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n-US" sz="900" b="0" i="0" u="none" strike="noStrike">
                          <a:solidFill>
                            <a:srgbClr val="000000"/>
                          </a:solidFill>
                          <a:latin typeface="Cambria"/>
                        </a:rPr>
                        <a:t>Bhandup</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Bhiwandi DF</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31.47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20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40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Pen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21.63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41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Vashi</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20.65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0" i="0" u="none" strike="noStrike">
                          <a:solidFill>
                            <a:srgbClr val="000000"/>
                          </a:solidFill>
                          <a:latin typeface="Cambria"/>
                        </a:rPr>
                        <a:t>42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Thane U</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59.14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112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55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3352">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Bhandup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127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132.89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225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201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162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162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152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115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94%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r>
              <a:tr h="226361">
                <a:tc>
                  <a:txBody>
                    <a:bodyPr/>
                    <a:lstStyle/>
                    <a:p>
                      <a:pPr algn="ctr" fontAlgn="ctr"/>
                      <a:r>
                        <a:rPr lang="en-US" sz="900" b="0" i="0" u="none" strike="noStrike">
                          <a:solidFill>
                            <a:srgbClr val="000000"/>
                          </a:solidFill>
                          <a:latin typeface="Cambria"/>
                        </a:rPr>
                        <a:t>43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Cambria"/>
                        </a:rPr>
                        <a:t>Nashik</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err="1">
                          <a:solidFill>
                            <a:srgbClr val="000000"/>
                          </a:solidFill>
                          <a:latin typeface="Cambria"/>
                        </a:rPr>
                        <a:t>Ahmednagar</a:t>
                      </a:r>
                      <a:endParaRPr lang="en-US" sz="900" b="0" i="0" u="none" strike="noStrike" dirty="0">
                        <a:solidFill>
                          <a:srgbClr val="000000"/>
                        </a:solidFill>
                        <a:latin typeface="Cambria"/>
                      </a:endParaRP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87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85.41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7</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224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361">
                <a:tc>
                  <a:txBody>
                    <a:bodyPr/>
                    <a:lstStyle/>
                    <a:p>
                      <a:pPr algn="ctr" fontAlgn="ctr"/>
                      <a:r>
                        <a:rPr lang="en-US" sz="900" b="0" i="0" u="none" strike="noStrike">
                          <a:solidFill>
                            <a:srgbClr val="000000"/>
                          </a:solidFill>
                          <a:latin typeface="Cambria"/>
                        </a:rPr>
                        <a:t>44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a:solidFill>
                            <a:srgbClr val="000000"/>
                          </a:solidFill>
                          <a:latin typeface="Cambria"/>
                        </a:rPr>
                        <a:t>Malegaon</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50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65.65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154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154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131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131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latin typeface="Cambria"/>
                        </a:rPr>
                        <a:t>14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361">
                <a:tc>
                  <a:txBody>
                    <a:bodyPr/>
                    <a:lstStyle/>
                    <a:p>
                      <a:pPr algn="ctr" fontAlgn="ctr"/>
                      <a:r>
                        <a:rPr lang="en-US" sz="900" b="0" i="0" u="none" strike="noStrike">
                          <a:solidFill>
                            <a:srgbClr val="000000"/>
                          </a:solidFill>
                          <a:latin typeface="Cambria"/>
                        </a:rPr>
                        <a:t>45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900" b="0" i="0" u="none" strike="noStrike" dirty="0" err="1">
                          <a:solidFill>
                            <a:srgbClr val="000000"/>
                          </a:solidFill>
                          <a:latin typeface="Cambria"/>
                        </a:rPr>
                        <a:t>Nashik</a:t>
                      </a:r>
                      <a:r>
                        <a:rPr lang="en-US" sz="900" b="0" i="0" u="none" strike="noStrike" dirty="0">
                          <a:solidFill>
                            <a:srgbClr val="000000"/>
                          </a:solidFill>
                          <a:latin typeface="Cambria"/>
                        </a:rPr>
                        <a:t> U</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43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30.60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86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69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99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361">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Nashik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180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181.66</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14</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462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462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360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190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405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405</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c>
                  <a:txBody>
                    <a:bodyPr/>
                    <a:lstStyle/>
                    <a:p>
                      <a:pPr algn="ctr" fontAlgn="ctr"/>
                      <a:r>
                        <a:rPr lang="en-US" sz="900" b="1" i="0" u="none" strike="noStrike">
                          <a:solidFill>
                            <a:srgbClr val="000000"/>
                          </a:solidFill>
                          <a:latin typeface="Cambria"/>
                        </a:rPr>
                        <a:t>100%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4D5"/>
                    </a:solidFill>
                  </a:tcPr>
                </a:tc>
              </a:tr>
              <a:tr h="226361">
                <a:tc>
                  <a:txBody>
                    <a:bodyPr/>
                    <a:lstStyle/>
                    <a:p>
                      <a:pPr algn="ctr" fontAlgn="ctr"/>
                      <a:r>
                        <a:rPr lang="en-US" sz="900" b="0"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Konkan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l" fontAlgn="ctr"/>
                      <a:r>
                        <a:rPr lang="en-US" sz="900" b="0"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788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803</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40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39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20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20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8</a:t>
                      </a:r>
                    </a:p>
                  </a:txBody>
                  <a:tcPr marL="1841" marR="1841" marT="184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1700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1676</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1670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1670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801</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794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1422</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1362</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98%</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r h="226361">
                <a:tc>
                  <a:txBody>
                    <a:bodyPr/>
                    <a:lstStyle/>
                    <a:p>
                      <a:pPr algn="ctr"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Grand Total</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l" fontAlgn="ctr"/>
                      <a:r>
                        <a:rPr lang="en-US" sz="900" b="1" i="0" u="none" strike="noStrike">
                          <a:solidFill>
                            <a:srgbClr val="000000"/>
                          </a:solidFill>
                          <a:latin typeface="Cambria"/>
                        </a:rPr>
                        <a:t> </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2301</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2300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120</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119</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68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68</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32</a:t>
                      </a:r>
                    </a:p>
                  </a:txBody>
                  <a:tcPr marL="1841" marR="1841" marT="1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32</a:t>
                      </a:r>
                    </a:p>
                  </a:txBody>
                  <a:tcPr marL="1841" marR="1841" marT="184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5024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5000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4180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a:solidFill>
                            <a:srgbClr val="000000"/>
                          </a:solidFill>
                          <a:latin typeface="Cambria"/>
                        </a:rPr>
                        <a:t>4180</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2865</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2858</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4654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4594</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c>
                  <a:txBody>
                    <a:bodyPr/>
                    <a:lstStyle/>
                    <a:p>
                      <a:pPr algn="ctr" fontAlgn="ctr"/>
                      <a:r>
                        <a:rPr lang="en-US" sz="900" b="1" i="0" u="none" strike="noStrike" dirty="0">
                          <a:solidFill>
                            <a:srgbClr val="000000"/>
                          </a:solidFill>
                          <a:latin typeface="Cambria"/>
                        </a:rPr>
                        <a:t>99%</a:t>
                      </a:r>
                    </a:p>
                  </a:txBody>
                  <a:tcPr marL="1841" marR="1841" marT="18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C6E7"/>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4367</TotalTime>
  <Words>2400</Words>
  <Application>Microsoft Office PowerPoint</Application>
  <PresentationFormat>On-screen Show (4:3)</PresentationFormat>
  <Paragraphs>1988</Paragraphs>
  <Slides>8</Slides>
  <Notes>1</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4_Office Theme</vt:lpstr>
      <vt:lpstr>1_Custom Design</vt:lpstr>
      <vt:lpstr>Integrated Power Development Scheme ( IPDS )  </vt:lpstr>
      <vt:lpstr>Sanctioned Scope of Work under IPDS ( 2300.43 Crs ) </vt:lpstr>
      <vt:lpstr>Sanctioned Scope of Work under IPDS ( 2300.43 Crs ) </vt:lpstr>
      <vt:lpstr>IPDS Work Status: June-2021</vt:lpstr>
      <vt:lpstr>Region Wise Summary – Nagpur Region </vt:lpstr>
      <vt:lpstr>Region Wise Summary – Aurangabad Region </vt:lpstr>
      <vt:lpstr>Region Wise Summary – Pune Region </vt:lpstr>
      <vt:lpstr>Region Wise Summary – Konkan Region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DDUGJY Part-I &amp; Part-II Summary</dc:title>
  <dc:creator>Windows User</dc:creator>
  <cp:lastModifiedBy>2262096</cp:lastModifiedBy>
  <cp:revision>473</cp:revision>
  <dcterms:created xsi:type="dcterms:W3CDTF">2017-09-06T15:55:51Z</dcterms:created>
  <dcterms:modified xsi:type="dcterms:W3CDTF">2021-07-08T05:24:53Z</dcterms:modified>
</cp:coreProperties>
</file>